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2" r:id="rId3"/>
    <p:sldId id="257" r:id="rId4"/>
    <p:sldId id="258" r:id="rId5"/>
    <p:sldId id="259" r:id="rId6"/>
    <p:sldId id="260" r:id="rId7"/>
    <p:sldId id="261" r:id="rId8"/>
    <p:sldId id="265" r:id="rId9"/>
    <p:sldId id="263" r:id="rId10"/>
    <p:sldId id="266" r:id="rId11"/>
    <p:sldId id="267" r:id="rId12"/>
    <p:sldId id="268" r:id="rId13"/>
    <p:sldId id="269" r:id="rId14"/>
    <p:sldId id="270" r:id="rId15"/>
    <p:sldId id="271" r:id="rId16"/>
    <p:sldId id="294" r:id="rId17"/>
    <p:sldId id="295" r:id="rId18"/>
    <p:sldId id="296" r:id="rId19"/>
    <p:sldId id="297" r:id="rId20"/>
    <p:sldId id="298" r:id="rId21"/>
    <p:sldId id="301" r:id="rId22"/>
    <p:sldId id="302" r:id="rId23"/>
    <p:sldId id="303" r:id="rId24"/>
    <p:sldId id="299" r:id="rId25"/>
    <p:sldId id="304" r:id="rId26"/>
    <p:sldId id="305" r:id="rId27"/>
    <p:sldId id="306" r:id="rId28"/>
    <p:sldId id="307" r:id="rId29"/>
    <p:sldId id="308" r:id="rId30"/>
    <p:sldId id="300" r:id="rId31"/>
    <p:sldId id="309" r:id="rId32"/>
    <p:sldId id="310" r:id="rId33"/>
    <p:sldId id="285" r:id="rId34"/>
    <p:sldId id="284"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1849379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3843064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211ACA-9F39-4320-AFAC-ED242F1AB7A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0558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106E57-110E-4D81-A24E-02D3F0EE19F5}"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2189883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106E57-110E-4D81-A24E-02D3F0EE19F5}"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211ACA-9F39-4320-AFAC-ED242F1AB7A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5900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106E57-110E-4D81-A24E-02D3F0EE19F5}"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4101994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382703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58409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201533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106E57-110E-4D81-A24E-02D3F0EE19F5}"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145929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106E57-110E-4D81-A24E-02D3F0EE19F5}"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3652689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106E57-110E-4D81-A24E-02D3F0EE19F5}" type="datetimeFigureOut">
              <a:rPr lang="en-US" smtClean="0"/>
              <a:t>5/2/2024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139551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106E57-110E-4D81-A24E-02D3F0EE19F5}" type="datetimeFigureOut">
              <a:rPr lang="en-US" smtClean="0"/>
              <a:t>5/2/2024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75480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06E57-110E-4D81-A24E-02D3F0EE19F5}" type="datetimeFigureOut">
              <a:rPr lang="en-US" smtClean="0"/>
              <a:t>5/2/2024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4276871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106E57-110E-4D81-A24E-02D3F0EE19F5}"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121421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106E57-110E-4D81-A24E-02D3F0EE19F5}"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211ACA-9F39-4320-AFAC-ED242F1AB7A7}" type="slidenum">
              <a:rPr lang="en-US" smtClean="0"/>
              <a:t>‹#›</a:t>
            </a:fld>
            <a:endParaRPr lang="en-US"/>
          </a:p>
        </p:txBody>
      </p:sp>
    </p:spTree>
    <p:extLst>
      <p:ext uri="{BB962C8B-B14F-4D97-AF65-F5344CB8AC3E}">
        <p14:creationId xmlns:p14="http://schemas.microsoft.com/office/powerpoint/2010/main" val="47216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6106E57-110E-4D81-A24E-02D3F0EE19F5}" type="datetimeFigureOut">
              <a:rPr lang="en-US" smtClean="0"/>
              <a:t>5/2/2024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5211ACA-9F39-4320-AFAC-ED242F1AB7A7}" type="slidenum">
              <a:rPr lang="en-US" smtClean="0"/>
              <a:t>‹#›</a:t>
            </a:fld>
            <a:endParaRPr lang="en-US"/>
          </a:p>
        </p:txBody>
      </p:sp>
    </p:spTree>
    <p:extLst>
      <p:ext uri="{BB962C8B-B14F-4D97-AF65-F5344CB8AC3E}">
        <p14:creationId xmlns:p14="http://schemas.microsoft.com/office/powerpoint/2010/main" val="184637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8456" y="2452180"/>
            <a:ext cx="6096000" cy="1292662"/>
          </a:xfrm>
          <a:prstGeom prst="rect">
            <a:avLst/>
          </a:prstGeom>
        </p:spPr>
        <p:txBody>
          <a:bodyPr>
            <a:spAutoFit/>
          </a:bodyPr>
          <a:lstStyle/>
          <a:p>
            <a:pPr algn="ctr">
              <a:lnSpc>
                <a:spcPct val="150000"/>
              </a:lnSpc>
            </a:pPr>
            <a:r>
              <a:rPr lang="en-IN" sz="2000" b="1" dirty="0">
                <a:latin typeface="Times New Roman" pitchFamily="18" charset="0"/>
                <a:cs typeface="Times New Roman" pitchFamily="18" charset="0"/>
              </a:rPr>
              <a:t>A CLOUD BROKERAGE ARCHITECTURE FOR EFFICIENT CLOUD SERVICE SELECTION</a:t>
            </a:r>
            <a:endParaRPr lang="en-IN" sz="2000" dirty="0">
              <a:latin typeface="Times New Roman" pitchFamily="18" charset="0"/>
              <a:cs typeface="Times New Roman" pitchFamily="18" charset="0"/>
            </a:endParaRPr>
          </a:p>
          <a:p>
            <a:pPr algn="ctr"/>
            <a:r>
              <a:rPr lang="en-IN" dirty="0"/>
              <a:t> </a:t>
            </a:r>
          </a:p>
        </p:txBody>
      </p:sp>
    </p:spTree>
    <p:extLst>
      <p:ext uri="{BB962C8B-B14F-4D97-AF65-F5344CB8AC3E}">
        <p14:creationId xmlns:p14="http://schemas.microsoft.com/office/powerpoint/2010/main" val="1371764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67338" y="662474"/>
            <a:ext cx="9227976" cy="4801314"/>
          </a:xfrm>
          <a:prstGeom prst="rect">
            <a:avLst/>
          </a:prstGeom>
        </p:spPr>
        <p:txBody>
          <a:bodyPr wrap="square">
            <a:spAutoFit/>
          </a:bodyPr>
          <a:lstStyle/>
          <a:p>
            <a:pPr algn="just"/>
            <a:r>
              <a:rPr lang="en-IN" b="1" dirty="0">
                <a:latin typeface="Times New Roman" pitchFamily="18" charset="0"/>
                <a:cs typeface="Times New Roman" pitchFamily="18" charset="0"/>
              </a:rPr>
              <a:t>DISADVANTAGES</a:t>
            </a:r>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The disadvantages of the existing system include:</a:t>
            </a:r>
          </a:p>
          <a:p>
            <a:pPr algn="just"/>
            <a:r>
              <a:rPr lang="en-IN" b="1" dirty="0">
                <a:latin typeface="Times New Roman" pitchFamily="18" charset="0"/>
                <a:cs typeface="Times New Roman" pitchFamily="18" charset="0"/>
              </a:rPr>
              <a:t>1. Manual and Time-Consuming Selection:</a:t>
            </a:r>
            <a:r>
              <a:rPr lang="en-IN" dirty="0">
                <a:latin typeface="Times New Roman" pitchFamily="18" charset="0"/>
                <a:cs typeface="Times New Roman" pitchFamily="18" charset="0"/>
              </a:rPr>
              <a:t> Consumers face the burden of manually collecting and analysing information from multiple cloud service providers, leading to a time-consuming selection process.</a:t>
            </a:r>
          </a:p>
          <a:p>
            <a:pPr algn="just"/>
            <a:r>
              <a:rPr lang="en-IN" b="1" dirty="0">
                <a:latin typeface="Times New Roman" pitchFamily="18" charset="0"/>
                <a:cs typeface="Times New Roman" pitchFamily="18" charset="0"/>
              </a:rPr>
              <a:t>2. Lack of Specialized Architecture:</a:t>
            </a:r>
            <a:r>
              <a:rPr lang="en-IN" dirty="0">
                <a:latin typeface="Times New Roman" pitchFamily="18" charset="0"/>
                <a:cs typeface="Times New Roman" pitchFamily="18" charset="0"/>
              </a:rPr>
              <a:t> The absence of a dedicated brokerage-based architecture results in inefficiencies in service selection and management.</a:t>
            </a:r>
          </a:p>
          <a:p>
            <a:pPr algn="just"/>
            <a:r>
              <a:rPr lang="en-IN" b="1" dirty="0">
                <a:latin typeface="Times New Roman" pitchFamily="18" charset="0"/>
                <a:cs typeface="Times New Roman" pitchFamily="18" charset="0"/>
              </a:rPr>
              <a:t>3. Inefficient Data Organization:</a:t>
            </a:r>
            <a:r>
              <a:rPr lang="en-IN" dirty="0">
                <a:latin typeface="Times New Roman" pitchFamily="18" charset="0"/>
                <a:cs typeface="Times New Roman" pitchFamily="18" charset="0"/>
              </a:rPr>
              <a:t> Without a specialized indexing structure, there are challenges in efficiently organizing and updating the large volume of dynamic cloud service information.</a:t>
            </a:r>
          </a:p>
          <a:p>
            <a:pPr algn="just"/>
            <a:r>
              <a:rPr lang="en-IN" b="1" dirty="0">
                <a:latin typeface="Times New Roman" pitchFamily="18" charset="0"/>
                <a:cs typeface="Times New Roman" pitchFamily="18" charset="0"/>
              </a:rPr>
              <a:t>4. Poor Query Responsiveness:</a:t>
            </a:r>
            <a:r>
              <a:rPr lang="en-IN" dirty="0">
                <a:latin typeface="Times New Roman" pitchFamily="18" charset="0"/>
                <a:cs typeface="Times New Roman" pitchFamily="18" charset="0"/>
              </a:rPr>
              <a:t> The existing system struggles with effectively grouping and responding to consumers' queries, impacting the overall responsiveness of the service selection process.</a:t>
            </a:r>
          </a:p>
          <a:p>
            <a:pPr algn="just"/>
            <a:r>
              <a:rPr lang="en-IN" b="1" dirty="0">
                <a:latin typeface="Times New Roman" pitchFamily="18" charset="0"/>
                <a:cs typeface="Times New Roman" pitchFamily="18" charset="0"/>
              </a:rPr>
              <a:t>5. Limited Query Handling:</a:t>
            </a:r>
            <a:r>
              <a:rPr lang="en-IN" dirty="0">
                <a:latin typeface="Times New Roman" pitchFamily="18" charset="0"/>
                <a:cs typeface="Times New Roman" pitchFamily="18" charset="0"/>
              </a:rPr>
              <a:t> The system lacks a comprehensive algorithm for handling diverse service selection queries, hindering its ability to accommodate various user requirements.</a:t>
            </a:r>
          </a:p>
          <a:p>
            <a:pPr algn="just"/>
            <a:r>
              <a:rPr lang="en-IN" b="1" dirty="0">
                <a:latin typeface="Times New Roman" pitchFamily="18" charset="0"/>
                <a:cs typeface="Times New Roman" pitchFamily="18" charset="0"/>
              </a:rPr>
              <a:t>6. Performance Limitations:</a:t>
            </a:r>
            <a:r>
              <a:rPr lang="en-IN" dirty="0">
                <a:latin typeface="Times New Roman" pitchFamily="18" charset="0"/>
                <a:cs typeface="Times New Roman" pitchFamily="18" charset="0"/>
              </a:rPr>
              <a:t> Comparative evaluations indicate performance limitations when compared to the proposed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-tree-based approach, highlighting the need for enhancements in the existing system.</a:t>
            </a:r>
          </a:p>
        </p:txBody>
      </p:sp>
    </p:spTree>
    <p:extLst>
      <p:ext uri="{BB962C8B-B14F-4D97-AF65-F5344CB8AC3E}">
        <p14:creationId xmlns:p14="http://schemas.microsoft.com/office/powerpoint/2010/main" val="276253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54288" y="13754"/>
            <a:ext cx="8911687" cy="779348"/>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latin typeface="Times New Roman" panose="02020603050405020304" pitchFamily="18" charset="0"/>
                <a:cs typeface="Times New Roman" panose="02020603050405020304" pitchFamily="18" charset="0"/>
              </a:rPr>
              <a:t>BLOCK</a:t>
            </a:r>
            <a:r>
              <a:rPr lang="en-US" sz="2400" b="1"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DIAGRAM</a:t>
            </a:r>
            <a:endParaRPr lang="en-IN" sz="4000" dirty="0"/>
          </a:p>
        </p:txBody>
      </p:sp>
      <p:pic>
        <p:nvPicPr>
          <p:cNvPr id="4" name="Picture 3"/>
          <p:cNvPicPr/>
          <p:nvPr/>
        </p:nvPicPr>
        <p:blipFill>
          <a:blip r:embed="rId2"/>
          <a:stretch>
            <a:fillRect/>
          </a:stretch>
        </p:blipFill>
        <p:spPr>
          <a:xfrm>
            <a:off x="3838380" y="793103"/>
            <a:ext cx="6182697" cy="5385150"/>
          </a:xfrm>
          <a:prstGeom prst="rect">
            <a:avLst/>
          </a:prstGeom>
        </p:spPr>
      </p:pic>
    </p:spTree>
    <p:extLst>
      <p:ext uri="{BB962C8B-B14F-4D97-AF65-F5344CB8AC3E}">
        <p14:creationId xmlns:p14="http://schemas.microsoft.com/office/powerpoint/2010/main" val="91219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5166" y="756975"/>
            <a:ext cx="9324305" cy="5954130"/>
          </a:xfrm>
          <a:prstGeom prst="rect">
            <a:avLst/>
          </a:prstGeom>
        </p:spPr>
        <p:txBody>
          <a:bodyPr wrap="square">
            <a:spAutoFit/>
          </a:bodyPr>
          <a:lstStyle/>
          <a:p>
            <a:pPr algn="just">
              <a:lnSpc>
                <a:spcPct val="107000"/>
              </a:lnSpc>
              <a:spcAft>
                <a:spcPts val="800"/>
              </a:spcAft>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H/W CONFIGURATION:</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Processor				- I3/Intel Processor</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Hard Disk			-160GB</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Key Board			- Standard Windows Keyboard</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Mouse				- Two or Three Button Mouse</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Monitor				- SVGA</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RAM				- 4Gb</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S/W CONFIGURATION:</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Operating System			: Windows 7/8/10</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Server side Script			: Python, HTML, MYSQL, CSS, Bootstrap.</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Libraries				:    PANDAS, Flask, </a:t>
            </a:r>
            <a:r>
              <a:rPr lang="en-US" dirty="0" err="1">
                <a:latin typeface="Times New Roman" panose="02020603050405020304" pitchFamily="18" charset="0"/>
                <a:ea typeface="Calibri" panose="020F0502020204030204" pitchFamily="34" charset="0"/>
                <a:cs typeface="Times New Roman" panose="02020603050405020304" pitchFamily="18" charset="0"/>
              </a:rPr>
              <a:t>Smtlib</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IDE				:   PyCharm</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Technology			:  Python 3.6+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2313992" y="208117"/>
            <a:ext cx="8640147" cy="706540"/>
          </a:xfrm>
          <a:prstGeom prst="rect">
            <a:avLst/>
          </a:prstGeom>
        </p:spPr>
        <p:txBody>
          <a:bodyPr wrap="square">
            <a:spAutoFit/>
          </a:bodyPr>
          <a:lstStyle/>
          <a:p>
            <a:pPr algn="ctr">
              <a:lnSpc>
                <a:spcPct val="107000"/>
              </a:lnSpc>
              <a:spcAft>
                <a:spcPts val="800"/>
              </a:spcAft>
            </a:pPr>
            <a:r>
              <a:rPr lang="en-US" sz="4000" b="1" dirty="0">
                <a:latin typeface="Times New Roman" panose="02020603050405020304" pitchFamily="18" charset="0"/>
                <a:ea typeface="Calibri" panose="020F0502020204030204" pitchFamily="34" charset="0"/>
                <a:cs typeface="Times New Roman" panose="02020603050405020304" pitchFamily="18" charset="0"/>
              </a:rPr>
              <a:t>SYSTEM SPECIFICATIONS</a:t>
            </a:r>
            <a:endParaRPr lang="en-IN" sz="4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449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54288" y="361484"/>
            <a:ext cx="8911687" cy="534989"/>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latin typeface="Times New Roman" panose="02020603050405020304" pitchFamily="18" charset="0"/>
                <a:cs typeface="Times New Roman" panose="02020603050405020304" pitchFamily="18" charset="0"/>
              </a:rPr>
              <a:t>ARCHITECTURE </a:t>
            </a:r>
            <a:endParaRPr lang="en-IN" sz="4000" dirty="0"/>
          </a:p>
        </p:txBody>
      </p:sp>
      <p:pic>
        <p:nvPicPr>
          <p:cNvPr id="4" name="Picture 3"/>
          <p:cNvPicPr/>
          <p:nvPr/>
        </p:nvPicPr>
        <p:blipFill>
          <a:blip r:embed="rId2"/>
          <a:stretch>
            <a:fillRect/>
          </a:stretch>
        </p:blipFill>
        <p:spPr>
          <a:xfrm>
            <a:off x="2554288" y="1212980"/>
            <a:ext cx="8911687" cy="2733869"/>
          </a:xfrm>
          <a:prstGeom prst="rect">
            <a:avLst/>
          </a:prstGeom>
        </p:spPr>
      </p:pic>
      <p:sp>
        <p:nvSpPr>
          <p:cNvPr id="2" name="TextBox 1">
            <a:extLst>
              <a:ext uri="{FF2B5EF4-FFF2-40B4-BE49-F238E27FC236}">
                <a16:creationId xmlns:a16="http://schemas.microsoft.com/office/drawing/2014/main" id="{3E77BB72-58CE-5638-7E92-4E96FC886E40}"/>
              </a:ext>
            </a:extLst>
          </p:cNvPr>
          <p:cNvSpPr txBox="1"/>
          <p:nvPr/>
        </p:nvSpPr>
        <p:spPr>
          <a:xfrm>
            <a:off x="2554288" y="4413380"/>
            <a:ext cx="8911687"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AES (Advanced Encryption Standard), established by NIST in 2001, is a widely used encryption algorithm due to its strength and efficiency. Operating on 128-bit blocks, it employs substitution, permutation, and XOR operations in rounds, with key schedules based on key length, offering robust security for electronic 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014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81131" y="0"/>
            <a:ext cx="8596668" cy="875763"/>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chemeClr val="tx1"/>
                </a:solidFill>
                <a:latin typeface="Times New Roman" panose="02020603050405020304" pitchFamily="18" charset="0"/>
                <a:cs typeface="Times New Roman" panose="02020603050405020304" pitchFamily="18" charset="0"/>
              </a:rPr>
              <a:t>UML DIAGRAMS</a:t>
            </a:r>
            <a:endParaRPr lang="en-US" sz="4000" b="1" dirty="0">
              <a:solidFill>
                <a:schemeClr val="tx1"/>
              </a:solidFill>
            </a:endParaRPr>
          </a:p>
        </p:txBody>
      </p:sp>
      <p:sp>
        <p:nvSpPr>
          <p:cNvPr id="3" name="Content Placeholder 2"/>
          <p:cNvSpPr txBox="1">
            <a:spLocks/>
          </p:cNvSpPr>
          <p:nvPr/>
        </p:nvSpPr>
        <p:spPr>
          <a:xfrm>
            <a:off x="1952342" y="1476777"/>
            <a:ext cx="9252277" cy="44462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118872" indent="0" algn="just">
              <a:lnSpc>
                <a:spcPct val="150000"/>
              </a:lnSpc>
              <a:buFont typeface="Wingdings 3" charset="2"/>
              <a:buNone/>
            </a:pPr>
            <a:r>
              <a:rPr lang="en-US" sz="2000" b="1" dirty="0">
                <a:latin typeface="Times New Roman" pitchFamily="18" charset="0"/>
                <a:cs typeface="Times New Roman" pitchFamily="18" charset="0"/>
              </a:rPr>
              <a:t>USE CASE DIAGRAM:</a:t>
            </a:r>
            <a:endParaRPr lang="en-US" sz="2000" dirty="0">
              <a:latin typeface="Times New Roman" pitchFamily="18" charset="0"/>
              <a:cs typeface="Times New Roman" pitchFamily="18" charset="0"/>
            </a:endParaRPr>
          </a:p>
          <a:p>
            <a:pPr marL="0" indent="0" algn="just">
              <a:lnSpc>
                <a:spcPct val="150000"/>
              </a:lnSpc>
              <a:buNone/>
            </a:pPr>
            <a:r>
              <a:rPr lang="en-US" sz="2000" dirty="0">
                <a:latin typeface="Times New Roman" pitchFamily="18" charset="0"/>
                <a:cs typeface="Times New Roman"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endParaRPr lang="en-US" dirty="0"/>
          </a:p>
        </p:txBody>
      </p:sp>
    </p:spTree>
    <p:extLst>
      <p:ext uri="{BB962C8B-B14F-4D97-AF65-F5344CB8AC3E}">
        <p14:creationId xmlns:p14="http://schemas.microsoft.com/office/powerpoint/2010/main" val="185448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3762057" y="1128395"/>
            <a:ext cx="4667885" cy="4601210"/>
          </a:xfrm>
          <a:prstGeom prst="rect">
            <a:avLst/>
          </a:prstGeom>
        </p:spPr>
      </p:pic>
    </p:spTree>
    <p:extLst>
      <p:ext uri="{BB962C8B-B14F-4D97-AF65-F5344CB8AC3E}">
        <p14:creationId xmlns:p14="http://schemas.microsoft.com/office/powerpoint/2010/main" val="246564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647CC-6469-F51D-500D-41D40DB620CF}"/>
              </a:ext>
            </a:extLst>
          </p:cNvPr>
          <p:cNvSpPr txBox="1"/>
          <p:nvPr/>
        </p:nvSpPr>
        <p:spPr>
          <a:xfrm>
            <a:off x="4861249" y="0"/>
            <a:ext cx="3293706"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1F7D579B-47ED-4316-3F05-71711CDC4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371" y="1162434"/>
            <a:ext cx="9490399" cy="4814443"/>
          </a:xfrm>
          <a:prstGeom prst="rect">
            <a:avLst/>
          </a:prstGeom>
        </p:spPr>
      </p:pic>
      <p:sp>
        <p:nvSpPr>
          <p:cNvPr id="5" name="TextBox 4">
            <a:extLst>
              <a:ext uri="{FF2B5EF4-FFF2-40B4-BE49-F238E27FC236}">
                <a16:creationId xmlns:a16="http://schemas.microsoft.com/office/drawing/2014/main" id="{6099B8D4-EEF2-EE3D-B31B-7B1B2C6832D8}"/>
              </a:ext>
            </a:extLst>
          </p:cNvPr>
          <p:cNvSpPr txBox="1"/>
          <p:nvPr/>
        </p:nvSpPr>
        <p:spPr>
          <a:xfrm>
            <a:off x="2155371" y="793102"/>
            <a:ext cx="212918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Home Pages:</a:t>
            </a:r>
          </a:p>
        </p:txBody>
      </p:sp>
    </p:spTree>
    <p:extLst>
      <p:ext uri="{BB962C8B-B14F-4D97-AF65-F5344CB8AC3E}">
        <p14:creationId xmlns:p14="http://schemas.microsoft.com/office/powerpoint/2010/main" val="51953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71BFD-2FFA-58D9-9D39-FDB7CF9C4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380" y="1119090"/>
            <a:ext cx="9507894" cy="5011122"/>
          </a:xfrm>
          <a:prstGeom prst="rect">
            <a:avLst/>
          </a:prstGeom>
        </p:spPr>
      </p:pic>
      <p:sp>
        <p:nvSpPr>
          <p:cNvPr id="4" name="TextBox 3">
            <a:extLst>
              <a:ext uri="{FF2B5EF4-FFF2-40B4-BE49-F238E27FC236}">
                <a16:creationId xmlns:a16="http://schemas.microsoft.com/office/drawing/2014/main" id="{1AF62D1E-42E6-7EC5-71FB-AF215F3F194D}"/>
              </a:ext>
            </a:extLst>
          </p:cNvPr>
          <p:cNvSpPr txBox="1"/>
          <p:nvPr/>
        </p:nvSpPr>
        <p:spPr>
          <a:xfrm>
            <a:off x="2127380" y="727788"/>
            <a:ext cx="307910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Owner Login:</a:t>
            </a:r>
          </a:p>
        </p:txBody>
      </p:sp>
    </p:spTree>
    <p:extLst>
      <p:ext uri="{BB962C8B-B14F-4D97-AF65-F5344CB8AC3E}">
        <p14:creationId xmlns:p14="http://schemas.microsoft.com/office/powerpoint/2010/main" val="3782611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F6947950-4BCE-D1F7-EC02-C77324AEB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1" y="1200721"/>
            <a:ext cx="9265298" cy="5078781"/>
          </a:xfrm>
          <a:prstGeom prst="rect">
            <a:avLst/>
          </a:prstGeom>
        </p:spPr>
      </p:pic>
      <p:sp>
        <p:nvSpPr>
          <p:cNvPr id="3" name="TextBox 2">
            <a:extLst>
              <a:ext uri="{FF2B5EF4-FFF2-40B4-BE49-F238E27FC236}">
                <a16:creationId xmlns:a16="http://schemas.microsoft.com/office/drawing/2014/main" id="{F420CD02-EE30-1EE9-66A6-F2F77AFC5369}"/>
              </a:ext>
            </a:extLst>
          </p:cNvPr>
          <p:cNvSpPr txBox="1"/>
          <p:nvPr/>
        </p:nvSpPr>
        <p:spPr>
          <a:xfrm>
            <a:off x="2146041" y="831389"/>
            <a:ext cx="609755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Owner Registration: </a:t>
            </a:r>
          </a:p>
        </p:txBody>
      </p:sp>
    </p:spTree>
    <p:extLst>
      <p:ext uri="{BB962C8B-B14F-4D97-AF65-F5344CB8AC3E}">
        <p14:creationId xmlns:p14="http://schemas.microsoft.com/office/powerpoint/2010/main" val="41424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AA139-AE88-EFCD-F329-F18578C4A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330" y="1226392"/>
            <a:ext cx="9097347" cy="5117258"/>
          </a:xfrm>
          <a:prstGeom prst="rect">
            <a:avLst/>
          </a:prstGeom>
        </p:spPr>
      </p:pic>
      <p:sp>
        <p:nvSpPr>
          <p:cNvPr id="6" name="TextBox 5">
            <a:extLst>
              <a:ext uri="{FF2B5EF4-FFF2-40B4-BE49-F238E27FC236}">
                <a16:creationId xmlns:a16="http://schemas.microsoft.com/office/drawing/2014/main" id="{FF1BA228-834B-8410-A913-022C276F64F1}"/>
              </a:ext>
            </a:extLst>
          </p:cNvPr>
          <p:cNvSpPr txBox="1"/>
          <p:nvPr/>
        </p:nvSpPr>
        <p:spPr>
          <a:xfrm>
            <a:off x="2295330" y="857060"/>
            <a:ext cx="609755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User Login:</a:t>
            </a:r>
          </a:p>
        </p:txBody>
      </p:sp>
    </p:spTree>
    <p:extLst>
      <p:ext uri="{BB962C8B-B14F-4D97-AF65-F5344CB8AC3E}">
        <p14:creationId xmlns:p14="http://schemas.microsoft.com/office/powerpoint/2010/main" val="1164774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F08ACD-1B53-8043-64FC-0D74D7FADE0B}"/>
              </a:ext>
            </a:extLst>
          </p:cNvPr>
          <p:cNvSpPr txBox="1"/>
          <p:nvPr/>
        </p:nvSpPr>
        <p:spPr>
          <a:xfrm>
            <a:off x="2377440" y="640080"/>
            <a:ext cx="8488680" cy="1228821"/>
          </a:xfrm>
          <a:prstGeom prst="rect">
            <a:avLst/>
          </a:prstGeom>
          <a:noFill/>
        </p:spPr>
        <p:txBody>
          <a:bodyPr wrap="square">
            <a:spAutoFit/>
          </a:bodyPr>
          <a:lstStyle/>
          <a:p>
            <a:pPr marL="592455" marR="5080" indent="-580390" algn="ctr">
              <a:lnSpc>
                <a:spcPts val="4730"/>
              </a:lnSpc>
              <a:spcBef>
                <a:spcPts val="265"/>
              </a:spcBef>
            </a:pPr>
            <a:r>
              <a:rPr lang="en-US" sz="2400" b="1" spc="325" dirty="0">
                <a:solidFill>
                  <a:srgbClr val="27316F"/>
                </a:solidFill>
              </a:rPr>
              <a:t>A</a:t>
            </a:r>
            <a:r>
              <a:rPr lang="en-US" sz="2400" b="1" spc="-25" dirty="0">
                <a:solidFill>
                  <a:srgbClr val="27316F"/>
                </a:solidFill>
              </a:rPr>
              <a:t> </a:t>
            </a:r>
            <a:r>
              <a:rPr lang="en-US" sz="2400" b="1" spc="200" dirty="0">
                <a:solidFill>
                  <a:srgbClr val="27316F"/>
                </a:solidFill>
              </a:rPr>
              <a:t>CLOUD</a:t>
            </a:r>
            <a:r>
              <a:rPr lang="en-US" sz="2400" b="1" spc="-25" dirty="0">
                <a:solidFill>
                  <a:srgbClr val="27316F"/>
                </a:solidFill>
              </a:rPr>
              <a:t> </a:t>
            </a:r>
            <a:r>
              <a:rPr lang="en-US" sz="2400" b="1" spc="175" dirty="0">
                <a:solidFill>
                  <a:srgbClr val="27316F"/>
                </a:solidFill>
              </a:rPr>
              <a:t>BROKERAGE</a:t>
            </a:r>
            <a:r>
              <a:rPr lang="en-US" sz="2400" b="1" spc="-25" dirty="0">
                <a:solidFill>
                  <a:srgbClr val="27316F"/>
                </a:solidFill>
              </a:rPr>
              <a:t> </a:t>
            </a:r>
            <a:r>
              <a:rPr lang="en-US" sz="2400" b="1" spc="70" dirty="0">
                <a:solidFill>
                  <a:srgbClr val="27316F"/>
                </a:solidFill>
              </a:rPr>
              <a:t>ARCHITECTURE</a:t>
            </a:r>
            <a:r>
              <a:rPr lang="en-US" sz="2400" b="1" spc="-25" dirty="0">
                <a:solidFill>
                  <a:srgbClr val="27316F"/>
                </a:solidFill>
              </a:rPr>
              <a:t> </a:t>
            </a:r>
            <a:r>
              <a:rPr lang="en-US" sz="2400" b="1" spc="140" dirty="0">
                <a:solidFill>
                  <a:srgbClr val="27316F"/>
                </a:solidFill>
              </a:rPr>
              <a:t>FOR </a:t>
            </a:r>
            <a:r>
              <a:rPr lang="en-US" sz="2400" b="1" dirty="0">
                <a:solidFill>
                  <a:srgbClr val="27316F"/>
                </a:solidFill>
              </a:rPr>
              <a:t>EFFICIENT</a:t>
            </a:r>
            <a:r>
              <a:rPr lang="en-US" sz="2400" b="1" spc="30" dirty="0">
                <a:solidFill>
                  <a:srgbClr val="27316F"/>
                </a:solidFill>
              </a:rPr>
              <a:t> </a:t>
            </a:r>
            <a:r>
              <a:rPr lang="en-US" sz="2400" b="1" spc="200" dirty="0">
                <a:solidFill>
                  <a:srgbClr val="27316F"/>
                </a:solidFill>
              </a:rPr>
              <a:t>CLOUD</a:t>
            </a:r>
            <a:r>
              <a:rPr lang="en-US" sz="2400" b="1" spc="35" dirty="0">
                <a:solidFill>
                  <a:srgbClr val="27316F"/>
                </a:solidFill>
              </a:rPr>
              <a:t> </a:t>
            </a:r>
            <a:r>
              <a:rPr lang="en-US" sz="2400" b="1" dirty="0">
                <a:solidFill>
                  <a:srgbClr val="27316F"/>
                </a:solidFill>
              </a:rPr>
              <a:t>SERVICE</a:t>
            </a:r>
            <a:r>
              <a:rPr lang="en-US" sz="2400" b="1" spc="35" dirty="0">
                <a:solidFill>
                  <a:srgbClr val="27316F"/>
                </a:solidFill>
              </a:rPr>
              <a:t> </a:t>
            </a:r>
            <a:r>
              <a:rPr lang="en-US" sz="2400" b="1" spc="40" dirty="0">
                <a:solidFill>
                  <a:srgbClr val="27316F"/>
                </a:solidFill>
              </a:rPr>
              <a:t>SELECTION</a:t>
            </a:r>
            <a:endParaRPr lang="en-US" sz="2400" b="1" dirty="0"/>
          </a:p>
        </p:txBody>
      </p:sp>
      <p:sp>
        <p:nvSpPr>
          <p:cNvPr id="5" name="TextBox 4">
            <a:extLst>
              <a:ext uri="{FF2B5EF4-FFF2-40B4-BE49-F238E27FC236}">
                <a16:creationId xmlns:a16="http://schemas.microsoft.com/office/drawing/2014/main" id="{4B5745EE-00A1-FBCD-C424-65BB27650034}"/>
              </a:ext>
            </a:extLst>
          </p:cNvPr>
          <p:cNvSpPr txBox="1"/>
          <p:nvPr/>
        </p:nvSpPr>
        <p:spPr>
          <a:xfrm>
            <a:off x="3505200" y="1940560"/>
            <a:ext cx="3139440" cy="1200329"/>
          </a:xfrm>
          <a:prstGeom prst="rect">
            <a:avLst/>
          </a:prstGeom>
          <a:noFill/>
        </p:spPr>
        <p:txBody>
          <a:bodyPr wrap="square">
            <a:spAutoFit/>
          </a:bodyPr>
          <a:lstStyle/>
          <a:p>
            <a:pPr marL="99060">
              <a:lnSpc>
                <a:spcPct val="100000"/>
              </a:lnSpc>
              <a:spcBef>
                <a:spcPts val="100"/>
              </a:spcBef>
            </a:pPr>
            <a:r>
              <a:rPr lang="en-IN" sz="1800" b="1" spc="225" dirty="0">
                <a:latin typeface="Tahoma"/>
                <a:cs typeface="Tahoma"/>
              </a:rPr>
              <a:t>B</a:t>
            </a:r>
            <a:r>
              <a:rPr lang="en-IN" sz="1800" b="1" spc="-10" dirty="0">
                <a:latin typeface="Tahoma"/>
                <a:cs typeface="Tahoma"/>
              </a:rPr>
              <a:t> </a:t>
            </a:r>
            <a:r>
              <a:rPr lang="en-IN" sz="1800" b="1" spc="110" dirty="0">
                <a:latin typeface="Tahoma"/>
                <a:cs typeface="Tahoma"/>
              </a:rPr>
              <a:t>BALAJI</a:t>
            </a:r>
            <a:endParaRPr lang="en-IN" sz="1800" dirty="0">
              <a:latin typeface="Tahoma"/>
              <a:cs typeface="Tahoma"/>
            </a:endParaRPr>
          </a:p>
          <a:p>
            <a:pPr marL="60325" marR="5080" indent="-16510">
              <a:lnSpc>
                <a:spcPct val="100000"/>
              </a:lnSpc>
            </a:pPr>
            <a:r>
              <a:rPr lang="en-IN" sz="1800" b="1" spc="65" dirty="0">
                <a:latin typeface="Tahoma"/>
                <a:cs typeface="Tahoma"/>
              </a:rPr>
              <a:t> G</a:t>
            </a:r>
            <a:r>
              <a:rPr lang="en-IN" sz="1800" b="1" spc="-10" dirty="0">
                <a:latin typeface="Tahoma"/>
                <a:cs typeface="Tahoma"/>
              </a:rPr>
              <a:t> </a:t>
            </a:r>
            <a:r>
              <a:rPr lang="en-IN" sz="1800" b="1" spc="130" dirty="0">
                <a:latin typeface="Tahoma"/>
                <a:cs typeface="Tahoma"/>
              </a:rPr>
              <a:t>UMESH</a:t>
            </a:r>
            <a:r>
              <a:rPr lang="en-IN" sz="1800" b="1" spc="-5" dirty="0">
                <a:latin typeface="Tahoma"/>
                <a:cs typeface="Tahoma"/>
              </a:rPr>
              <a:t> </a:t>
            </a:r>
            <a:r>
              <a:rPr lang="en-IN" sz="1800" b="1" spc="160" dirty="0">
                <a:latin typeface="Tahoma"/>
                <a:cs typeface="Tahoma"/>
              </a:rPr>
              <a:t>CHANDRA </a:t>
            </a:r>
          </a:p>
          <a:p>
            <a:pPr marL="60325" marR="5080" indent="-16510">
              <a:lnSpc>
                <a:spcPct val="100000"/>
              </a:lnSpc>
            </a:pPr>
            <a:r>
              <a:rPr lang="en-IN" sz="1800" b="1" dirty="0">
                <a:latin typeface="Tahoma"/>
                <a:cs typeface="Tahoma"/>
              </a:rPr>
              <a:t> S</a:t>
            </a:r>
            <a:r>
              <a:rPr lang="en-IN" sz="1800" b="1" spc="25" dirty="0">
                <a:latin typeface="Tahoma"/>
                <a:cs typeface="Tahoma"/>
              </a:rPr>
              <a:t> </a:t>
            </a:r>
            <a:r>
              <a:rPr lang="en-IN" sz="1800" b="1" spc="155" dirty="0">
                <a:latin typeface="Tahoma"/>
                <a:cs typeface="Tahoma"/>
              </a:rPr>
              <a:t>GNANADEEP</a:t>
            </a:r>
            <a:endParaRPr lang="en-IN" sz="1800" dirty="0">
              <a:latin typeface="Tahoma"/>
              <a:cs typeface="Tahoma"/>
            </a:endParaRPr>
          </a:p>
          <a:p>
            <a:pPr marL="12700">
              <a:lnSpc>
                <a:spcPct val="100000"/>
              </a:lnSpc>
            </a:pPr>
            <a:r>
              <a:rPr lang="en-IN" sz="1800" b="1" spc="65" dirty="0">
                <a:latin typeface="Tahoma"/>
                <a:cs typeface="Tahoma"/>
              </a:rPr>
              <a:t> G</a:t>
            </a:r>
            <a:r>
              <a:rPr lang="en-IN" sz="1800" b="1" spc="130" dirty="0">
                <a:latin typeface="Tahoma"/>
                <a:cs typeface="Tahoma"/>
              </a:rPr>
              <a:t> </a:t>
            </a:r>
            <a:r>
              <a:rPr lang="en-IN" sz="1800" b="1" dirty="0">
                <a:latin typeface="Tahoma"/>
                <a:cs typeface="Tahoma"/>
              </a:rPr>
              <a:t>KRISHNA</a:t>
            </a:r>
            <a:r>
              <a:rPr lang="en-IN" sz="1800" b="1" spc="135" dirty="0">
                <a:latin typeface="Tahoma"/>
                <a:cs typeface="Tahoma"/>
              </a:rPr>
              <a:t> </a:t>
            </a:r>
            <a:r>
              <a:rPr lang="en-IN" sz="1800" b="1" spc="-25" dirty="0">
                <a:latin typeface="Tahoma"/>
                <a:cs typeface="Tahoma"/>
              </a:rPr>
              <a:t>SAI</a:t>
            </a:r>
            <a:endParaRPr lang="en-IN" sz="1800" dirty="0">
              <a:latin typeface="Tahoma"/>
              <a:cs typeface="Tahoma"/>
            </a:endParaRPr>
          </a:p>
        </p:txBody>
      </p:sp>
      <p:sp>
        <p:nvSpPr>
          <p:cNvPr id="7" name="TextBox 6">
            <a:extLst>
              <a:ext uri="{FF2B5EF4-FFF2-40B4-BE49-F238E27FC236}">
                <a16:creationId xmlns:a16="http://schemas.microsoft.com/office/drawing/2014/main" id="{8206A302-B59B-7C74-8152-41DEA9520DA2}"/>
              </a:ext>
            </a:extLst>
          </p:cNvPr>
          <p:cNvSpPr txBox="1"/>
          <p:nvPr/>
        </p:nvSpPr>
        <p:spPr>
          <a:xfrm>
            <a:off x="7452361" y="1940560"/>
            <a:ext cx="2331720" cy="1200329"/>
          </a:xfrm>
          <a:prstGeom prst="rect">
            <a:avLst/>
          </a:prstGeom>
          <a:noFill/>
        </p:spPr>
        <p:txBody>
          <a:bodyPr wrap="square">
            <a:spAutoFit/>
          </a:bodyPr>
          <a:lstStyle/>
          <a:p>
            <a:pPr marL="51435" marR="5080" indent="-39370" algn="just">
              <a:lnSpc>
                <a:spcPct val="100000"/>
              </a:lnSpc>
              <a:spcBef>
                <a:spcPts val="100"/>
              </a:spcBef>
            </a:pPr>
            <a:r>
              <a:rPr lang="en-IN" sz="1800" b="1" spc="-10" dirty="0">
                <a:latin typeface="Tahoma"/>
                <a:cs typeface="Tahoma"/>
              </a:rPr>
              <a:t>(209E1A0515) </a:t>
            </a:r>
            <a:r>
              <a:rPr lang="en-IN" sz="1800" b="1" spc="-30" dirty="0">
                <a:latin typeface="Tahoma"/>
                <a:cs typeface="Tahoma"/>
              </a:rPr>
              <a:t>(209E1A0561) (209E1A0565) (219E5A0504)</a:t>
            </a:r>
            <a:endParaRPr lang="en-IN" sz="1800" dirty="0">
              <a:latin typeface="Tahoma"/>
              <a:cs typeface="Tahoma"/>
            </a:endParaRPr>
          </a:p>
        </p:txBody>
      </p:sp>
      <p:sp>
        <p:nvSpPr>
          <p:cNvPr id="9" name="TextBox 8">
            <a:extLst>
              <a:ext uri="{FF2B5EF4-FFF2-40B4-BE49-F238E27FC236}">
                <a16:creationId xmlns:a16="http://schemas.microsoft.com/office/drawing/2014/main" id="{B13426AA-8EEA-1582-E3E9-D6ACA82149E4}"/>
              </a:ext>
            </a:extLst>
          </p:cNvPr>
          <p:cNvSpPr txBox="1"/>
          <p:nvPr/>
        </p:nvSpPr>
        <p:spPr>
          <a:xfrm>
            <a:off x="2966719" y="3291840"/>
            <a:ext cx="6817361" cy="923330"/>
          </a:xfrm>
          <a:prstGeom prst="rect">
            <a:avLst/>
          </a:prstGeom>
          <a:noFill/>
        </p:spPr>
        <p:txBody>
          <a:bodyPr wrap="square">
            <a:spAutoFit/>
          </a:bodyPr>
          <a:lstStyle/>
          <a:p>
            <a:pPr algn="ctr">
              <a:lnSpc>
                <a:spcPct val="100000"/>
              </a:lnSpc>
              <a:spcBef>
                <a:spcPts val="100"/>
              </a:spcBef>
            </a:pPr>
            <a:r>
              <a:rPr lang="en-US" sz="1800" b="1" spc="155" dirty="0">
                <a:latin typeface="Tahoma"/>
                <a:cs typeface="Tahoma"/>
              </a:rPr>
              <a:t>BATCH</a:t>
            </a:r>
            <a:r>
              <a:rPr lang="en-US" sz="1800" b="1" dirty="0">
                <a:latin typeface="Tahoma"/>
                <a:cs typeface="Tahoma"/>
              </a:rPr>
              <a:t> </a:t>
            </a:r>
            <a:r>
              <a:rPr lang="en-US" sz="1800" b="1" spc="120" dirty="0">
                <a:latin typeface="Tahoma"/>
                <a:cs typeface="Tahoma"/>
              </a:rPr>
              <a:t>No</a:t>
            </a:r>
            <a:r>
              <a:rPr lang="en-US" sz="1800" b="1" spc="5" dirty="0">
                <a:latin typeface="Tahoma"/>
                <a:cs typeface="Tahoma"/>
              </a:rPr>
              <a:t> </a:t>
            </a:r>
            <a:r>
              <a:rPr lang="en-US" sz="1800" b="1" spc="-245" dirty="0">
                <a:latin typeface="Tahoma"/>
                <a:cs typeface="Tahoma"/>
              </a:rPr>
              <a:t>:</a:t>
            </a:r>
            <a:r>
              <a:rPr lang="en-US" sz="1800" b="1" dirty="0">
                <a:latin typeface="Tahoma"/>
                <a:cs typeface="Tahoma"/>
              </a:rPr>
              <a:t> </a:t>
            </a:r>
            <a:r>
              <a:rPr lang="en-US" sz="1800" b="1" spc="50" dirty="0">
                <a:latin typeface="Tahoma"/>
                <a:cs typeface="Tahoma"/>
              </a:rPr>
              <a:t>06</a:t>
            </a:r>
            <a:endParaRPr lang="en-US" sz="1800" dirty="0">
              <a:latin typeface="Tahoma"/>
              <a:cs typeface="Tahoma"/>
            </a:endParaRPr>
          </a:p>
          <a:p>
            <a:pPr marL="12700" marR="5080" algn="ctr">
              <a:lnSpc>
                <a:spcPct val="100000"/>
              </a:lnSpc>
            </a:pPr>
            <a:r>
              <a:rPr lang="en-US" sz="1800" b="1" spc="125" dirty="0">
                <a:latin typeface="Tahoma"/>
                <a:cs typeface="Tahoma"/>
              </a:rPr>
              <a:t>UNDER</a:t>
            </a:r>
            <a:r>
              <a:rPr lang="en-US" sz="1800" b="1" spc="10" dirty="0">
                <a:latin typeface="Tahoma"/>
                <a:cs typeface="Tahoma"/>
              </a:rPr>
              <a:t> </a:t>
            </a:r>
            <a:r>
              <a:rPr lang="en-US" sz="1800" b="1" spc="114" dirty="0">
                <a:latin typeface="Tahoma"/>
                <a:cs typeface="Tahoma"/>
              </a:rPr>
              <a:t>THE</a:t>
            </a:r>
            <a:r>
              <a:rPr lang="en-US" sz="1800" b="1" spc="10" dirty="0">
                <a:latin typeface="Tahoma"/>
                <a:cs typeface="Tahoma"/>
              </a:rPr>
              <a:t> </a:t>
            </a:r>
            <a:r>
              <a:rPr lang="en-US" sz="1800" b="1" spc="125" dirty="0">
                <a:latin typeface="Tahoma"/>
                <a:cs typeface="Tahoma"/>
              </a:rPr>
              <a:t>ESTEEMED</a:t>
            </a:r>
            <a:r>
              <a:rPr lang="en-US" sz="1800" b="1" spc="10" dirty="0">
                <a:latin typeface="Tahoma"/>
                <a:cs typeface="Tahoma"/>
              </a:rPr>
              <a:t> </a:t>
            </a:r>
            <a:r>
              <a:rPr lang="en-US" sz="1800" b="1" spc="75" dirty="0">
                <a:latin typeface="Tahoma"/>
                <a:cs typeface="Tahoma"/>
              </a:rPr>
              <a:t>GUIDANCE</a:t>
            </a:r>
            <a:r>
              <a:rPr lang="en-US" sz="1800" b="1" spc="15" dirty="0">
                <a:latin typeface="Tahoma"/>
                <a:cs typeface="Tahoma"/>
              </a:rPr>
              <a:t> </a:t>
            </a:r>
            <a:r>
              <a:rPr lang="en-US" sz="1800" b="1" spc="175" dirty="0">
                <a:latin typeface="Tahoma"/>
                <a:cs typeface="Tahoma"/>
              </a:rPr>
              <a:t>OF </a:t>
            </a:r>
          </a:p>
          <a:p>
            <a:pPr marL="12700" marR="5080" algn="ctr">
              <a:lnSpc>
                <a:spcPct val="100000"/>
              </a:lnSpc>
            </a:pPr>
            <a:r>
              <a:rPr lang="en-US" sz="1800" b="1" dirty="0">
                <a:latin typeface="Tahoma"/>
                <a:cs typeface="Tahoma"/>
              </a:rPr>
              <a:t>Dr.</a:t>
            </a:r>
            <a:r>
              <a:rPr lang="en-US" sz="1800" b="1" spc="140" dirty="0">
                <a:latin typeface="Tahoma"/>
                <a:cs typeface="Tahoma"/>
              </a:rPr>
              <a:t> </a:t>
            </a:r>
            <a:r>
              <a:rPr lang="en-US" sz="1800" b="1" dirty="0">
                <a:latin typeface="Tahoma"/>
                <a:cs typeface="Tahoma"/>
              </a:rPr>
              <a:t>K.SANTHI,</a:t>
            </a:r>
            <a:r>
              <a:rPr lang="en-US" sz="1800" b="1" spc="145" dirty="0">
                <a:latin typeface="Tahoma"/>
                <a:cs typeface="Tahoma"/>
              </a:rPr>
              <a:t> </a:t>
            </a:r>
            <a:r>
              <a:rPr lang="en-US" sz="1800" b="1" spc="160" dirty="0">
                <a:latin typeface="Tahoma"/>
                <a:cs typeface="Tahoma"/>
              </a:rPr>
              <a:t>PhD</a:t>
            </a:r>
            <a:endParaRPr lang="en-US" sz="1800" dirty="0">
              <a:latin typeface="Tahoma"/>
              <a:cs typeface="Tahoma"/>
            </a:endParaRPr>
          </a:p>
        </p:txBody>
      </p:sp>
      <p:pic>
        <p:nvPicPr>
          <p:cNvPr id="10" name="object 11">
            <a:extLst>
              <a:ext uri="{FF2B5EF4-FFF2-40B4-BE49-F238E27FC236}">
                <a16:creationId xmlns:a16="http://schemas.microsoft.com/office/drawing/2014/main" id="{0064673B-8A0D-7D73-793E-15F7A90CA070}"/>
              </a:ext>
            </a:extLst>
          </p:cNvPr>
          <p:cNvPicPr/>
          <p:nvPr/>
        </p:nvPicPr>
        <p:blipFill>
          <a:blip r:embed="rId2" cstate="print"/>
          <a:stretch>
            <a:fillRect/>
          </a:stretch>
        </p:blipFill>
        <p:spPr>
          <a:xfrm>
            <a:off x="5394960" y="4366121"/>
            <a:ext cx="2235200" cy="1215717"/>
          </a:xfrm>
          <a:prstGeom prst="rect">
            <a:avLst/>
          </a:prstGeom>
        </p:spPr>
      </p:pic>
      <p:sp>
        <p:nvSpPr>
          <p:cNvPr id="12" name="TextBox 11">
            <a:extLst>
              <a:ext uri="{FF2B5EF4-FFF2-40B4-BE49-F238E27FC236}">
                <a16:creationId xmlns:a16="http://schemas.microsoft.com/office/drawing/2014/main" id="{8AD6779A-8631-4EA1-1537-4B0F9C368385}"/>
              </a:ext>
            </a:extLst>
          </p:cNvPr>
          <p:cNvSpPr txBox="1"/>
          <p:nvPr/>
        </p:nvSpPr>
        <p:spPr>
          <a:xfrm>
            <a:off x="2235200" y="5638109"/>
            <a:ext cx="8630920" cy="918200"/>
          </a:xfrm>
          <a:prstGeom prst="rect">
            <a:avLst/>
          </a:prstGeom>
          <a:noFill/>
        </p:spPr>
        <p:txBody>
          <a:bodyPr wrap="square">
            <a:spAutoFit/>
          </a:bodyPr>
          <a:lstStyle/>
          <a:p>
            <a:pPr marL="1480820" marR="5080" indent="-1468755" algn="ctr">
              <a:lnSpc>
                <a:spcPct val="100000"/>
              </a:lnSpc>
              <a:spcBef>
                <a:spcPts val="100"/>
              </a:spcBef>
            </a:pPr>
            <a:r>
              <a:rPr lang="en-IN" sz="1800" b="1" spc="120" dirty="0">
                <a:latin typeface="Tahoma"/>
                <a:cs typeface="Tahoma"/>
              </a:rPr>
              <a:t>DEPARTMENT</a:t>
            </a:r>
            <a:r>
              <a:rPr lang="en-IN" sz="1800" b="1" spc="5" dirty="0">
                <a:latin typeface="Tahoma"/>
                <a:cs typeface="Tahoma"/>
              </a:rPr>
              <a:t> </a:t>
            </a:r>
            <a:r>
              <a:rPr lang="en-IN" sz="1800" b="1" spc="200" dirty="0">
                <a:latin typeface="Tahoma"/>
                <a:cs typeface="Tahoma"/>
              </a:rPr>
              <a:t>OF</a:t>
            </a:r>
            <a:r>
              <a:rPr lang="en-IN" sz="1800" b="1" spc="10" dirty="0">
                <a:latin typeface="Tahoma"/>
                <a:cs typeface="Tahoma"/>
              </a:rPr>
              <a:t> </a:t>
            </a:r>
            <a:r>
              <a:rPr lang="en-IN" sz="1800" b="1" spc="130" dirty="0">
                <a:latin typeface="Tahoma"/>
                <a:cs typeface="Tahoma"/>
              </a:rPr>
              <a:t>COMPUTER</a:t>
            </a:r>
            <a:r>
              <a:rPr lang="en-IN" sz="1800" b="1" spc="10" dirty="0">
                <a:latin typeface="Tahoma"/>
                <a:cs typeface="Tahoma"/>
              </a:rPr>
              <a:t> </a:t>
            </a:r>
            <a:r>
              <a:rPr lang="en-IN" sz="1800" b="1" spc="55" dirty="0">
                <a:latin typeface="Tahoma"/>
                <a:cs typeface="Tahoma"/>
              </a:rPr>
              <a:t>SCIENCE</a:t>
            </a:r>
            <a:r>
              <a:rPr lang="en-IN" sz="1800" b="1" spc="10" dirty="0">
                <a:latin typeface="Tahoma"/>
                <a:cs typeface="Tahoma"/>
              </a:rPr>
              <a:t> </a:t>
            </a:r>
            <a:r>
              <a:rPr lang="en-IN" sz="1800" b="1" spc="195" dirty="0">
                <a:latin typeface="Tahoma"/>
                <a:cs typeface="Tahoma"/>
              </a:rPr>
              <a:t>AND</a:t>
            </a:r>
            <a:r>
              <a:rPr lang="en-IN" sz="1800" b="1" spc="10" dirty="0">
                <a:latin typeface="Tahoma"/>
                <a:cs typeface="Tahoma"/>
              </a:rPr>
              <a:t> </a:t>
            </a:r>
            <a:r>
              <a:rPr lang="en-IN" sz="1800" b="1" spc="-10" dirty="0">
                <a:latin typeface="Tahoma"/>
                <a:cs typeface="Tahoma"/>
              </a:rPr>
              <a:t>ENGINEERING </a:t>
            </a:r>
          </a:p>
          <a:p>
            <a:pPr marL="1480820" marR="5080" indent="-1468755" algn="ctr">
              <a:lnSpc>
                <a:spcPct val="100000"/>
              </a:lnSpc>
              <a:spcBef>
                <a:spcPts val="100"/>
              </a:spcBef>
            </a:pPr>
            <a:r>
              <a:rPr lang="en-IN" sz="1800" b="1" spc="-95" dirty="0">
                <a:latin typeface="Tahoma"/>
                <a:cs typeface="Tahoma"/>
              </a:rPr>
              <a:t>SRI</a:t>
            </a:r>
            <a:r>
              <a:rPr lang="en-IN" sz="1800" b="1" spc="-35" dirty="0">
                <a:latin typeface="Tahoma"/>
                <a:cs typeface="Tahoma"/>
              </a:rPr>
              <a:t> </a:t>
            </a:r>
            <a:r>
              <a:rPr lang="en-IN" sz="1800" b="1" spc="160" dirty="0">
                <a:latin typeface="Tahoma"/>
                <a:cs typeface="Tahoma"/>
              </a:rPr>
              <a:t>VENKATESWARA</a:t>
            </a:r>
            <a:r>
              <a:rPr lang="en-IN" sz="1800" b="1" spc="-35" dirty="0">
                <a:latin typeface="Tahoma"/>
                <a:cs typeface="Tahoma"/>
              </a:rPr>
              <a:t> </a:t>
            </a:r>
            <a:r>
              <a:rPr lang="en-IN" sz="1800" b="1" dirty="0">
                <a:latin typeface="Tahoma"/>
                <a:cs typeface="Tahoma"/>
              </a:rPr>
              <a:t>ENGINEERING</a:t>
            </a:r>
            <a:r>
              <a:rPr lang="en-IN" sz="1800" b="1" spc="-30" dirty="0">
                <a:latin typeface="Tahoma"/>
                <a:cs typeface="Tahoma"/>
              </a:rPr>
              <a:t> </a:t>
            </a:r>
            <a:r>
              <a:rPr lang="en-IN" sz="1800" b="1" spc="125" dirty="0">
                <a:latin typeface="Tahoma"/>
                <a:cs typeface="Tahoma"/>
              </a:rPr>
              <a:t>COLLEGE</a:t>
            </a:r>
            <a:endParaRPr lang="en-IN" b="1" spc="125" dirty="0">
              <a:latin typeface="Tahoma"/>
              <a:cs typeface="Tahoma"/>
            </a:endParaRPr>
          </a:p>
          <a:p>
            <a:pPr marL="1480820" marR="5080" indent="-1468755" algn="ctr">
              <a:lnSpc>
                <a:spcPct val="100000"/>
              </a:lnSpc>
              <a:spcBef>
                <a:spcPts val="100"/>
              </a:spcBef>
            </a:pPr>
            <a:r>
              <a:rPr lang="en-IN" sz="1600" dirty="0" err="1">
                <a:latin typeface="Verdana"/>
                <a:cs typeface="Verdana"/>
              </a:rPr>
              <a:t>Karakambadi</a:t>
            </a:r>
            <a:r>
              <a:rPr lang="en-IN" sz="1600" spc="-195" dirty="0">
                <a:latin typeface="Verdana"/>
                <a:cs typeface="Verdana"/>
              </a:rPr>
              <a:t> </a:t>
            </a:r>
            <a:r>
              <a:rPr lang="en-IN" sz="1600" spc="-50" dirty="0">
                <a:latin typeface="Verdana"/>
                <a:cs typeface="Verdana"/>
              </a:rPr>
              <a:t>Road,</a:t>
            </a:r>
            <a:r>
              <a:rPr lang="en-IN" sz="1600" spc="-195" dirty="0">
                <a:latin typeface="Verdana"/>
                <a:cs typeface="Verdana"/>
              </a:rPr>
              <a:t> </a:t>
            </a:r>
            <a:r>
              <a:rPr lang="en-IN" sz="1600" spc="-25" dirty="0">
                <a:latin typeface="Verdana"/>
                <a:cs typeface="Verdana"/>
              </a:rPr>
              <a:t>Opp.</a:t>
            </a:r>
            <a:r>
              <a:rPr lang="en-IN" sz="1600" spc="-195" dirty="0">
                <a:latin typeface="Verdana"/>
                <a:cs typeface="Verdana"/>
              </a:rPr>
              <a:t> </a:t>
            </a:r>
            <a:r>
              <a:rPr lang="en-IN" sz="1600" spc="-90" dirty="0">
                <a:latin typeface="Verdana"/>
                <a:cs typeface="Verdana"/>
              </a:rPr>
              <a:t>LIC</a:t>
            </a:r>
            <a:r>
              <a:rPr lang="en-IN" sz="1600" spc="-195" dirty="0">
                <a:latin typeface="Verdana"/>
                <a:cs typeface="Verdana"/>
              </a:rPr>
              <a:t> </a:t>
            </a:r>
            <a:r>
              <a:rPr lang="en-IN" sz="1600" dirty="0">
                <a:latin typeface="Verdana"/>
                <a:cs typeface="Verdana"/>
              </a:rPr>
              <a:t>Training</a:t>
            </a:r>
            <a:r>
              <a:rPr lang="en-IN" sz="1600" spc="-195" dirty="0">
                <a:latin typeface="Verdana"/>
                <a:cs typeface="Verdana"/>
              </a:rPr>
              <a:t> </a:t>
            </a:r>
            <a:r>
              <a:rPr lang="en-IN" sz="1600" spc="-25" dirty="0" err="1">
                <a:latin typeface="Verdana"/>
                <a:cs typeface="Verdana"/>
              </a:rPr>
              <a:t>Center</a:t>
            </a:r>
            <a:r>
              <a:rPr lang="en-IN" sz="1600" spc="-25" dirty="0">
                <a:latin typeface="Verdana"/>
                <a:cs typeface="Verdana"/>
              </a:rPr>
              <a:t>, </a:t>
            </a:r>
            <a:r>
              <a:rPr lang="en-IN" sz="1600" spc="-90" dirty="0">
                <a:latin typeface="Verdana"/>
                <a:cs typeface="Verdana"/>
              </a:rPr>
              <a:t>Tirupati-</a:t>
            </a:r>
            <a:r>
              <a:rPr lang="en-IN" sz="1600" spc="-25" dirty="0">
                <a:latin typeface="Verdana"/>
                <a:cs typeface="Verdana"/>
              </a:rPr>
              <a:t>517507</a:t>
            </a:r>
            <a:endParaRPr lang="en-IN" sz="1600" dirty="0">
              <a:latin typeface="Verdana"/>
              <a:cs typeface="Verdana"/>
            </a:endParaRPr>
          </a:p>
        </p:txBody>
      </p:sp>
    </p:spTree>
    <p:extLst>
      <p:ext uri="{BB962C8B-B14F-4D97-AF65-F5344CB8AC3E}">
        <p14:creationId xmlns:p14="http://schemas.microsoft.com/office/powerpoint/2010/main" val="3424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0BB15-AF78-DABD-3CBA-60A4B0B7C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370" y="1212396"/>
            <a:ext cx="9377267" cy="5274713"/>
          </a:xfrm>
          <a:prstGeom prst="rect">
            <a:avLst/>
          </a:prstGeom>
        </p:spPr>
      </p:pic>
      <p:sp>
        <p:nvSpPr>
          <p:cNvPr id="4" name="TextBox 3">
            <a:extLst>
              <a:ext uri="{FF2B5EF4-FFF2-40B4-BE49-F238E27FC236}">
                <a16:creationId xmlns:a16="http://schemas.microsoft.com/office/drawing/2014/main" id="{3F0668CF-D7DA-DCC6-4951-AB4D0410894F}"/>
              </a:ext>
            </a:extLst>
          </p:cNvPr>
          <p:cNvSpPr txBox="1"/>
          <p:nvPr/>
        </p:nvSpPr>
        <p:spPr>
          <a:xfrm>
            <a:off x="2155370" y="843064"/>
            <a:ext cx="609755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User Registration: </a:t>
            </a:r>
          </a:p>
        </p:txBody>
      </p:sp>
    </p:spTree>
    <p:extLst>
      <p:ext uri="{BB962C8B-B14F-4D97-AF65-F5344CB8AC3E}">
        <p14:creationId xmlns:p14="http://schemas.microsoft.com/office/powerpoint/2010/main" val="302162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5CF06-5A21-E0E4-5D32-C5052671F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660" y="1296372"/>
            <a:ext cx="9293291" cy="5227476"/>
          </a:xfrm>
          <a:prstGeom prst="rect">
            <a:avLst/>
          </a:prstGeom>
        </p:spPr>
      </p:pic>
      <p:sp>
        <p:nvSpPr>
          <p:cNvPr id="4" name="TextBox 3">
            <a:extLst>
              <a:ext uri="{FF2B5EF4-FFF2-40B4-BE49-F238E27FC236}">
                <a16:creationId xmlns:a16="http://schemas.microsoft.com/office/drawing/2014/main" id="{C58F876A-5137-83F4-79EA-CEB3AB06425C}"/>
              </a:ext>
            </a:extLst>
          </p:cNvPr>
          <p:cNvSpPr txBox="1"/>
          <p:nvPr/>
        </p:nvSpPr>
        <p:spPr>
          <a:xfrm>
            <a:off x="2209022" y="927040"/>
            <a:ext cx="609755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Owner Home Page:</a:t>
            </a:r>
          </a:p>
        </p:txBody>
      </p:sp>
    </p:spTree>
    <p:extLst>
      <p:ext uri="{BB962C8B-B14F-4D97-AF65-F5344CB8AC3E}">
        <p14:creationId xmlns:p14="http://schemas.microsoft.com/office/powerpoint/2010/main" val="250516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28169-5862-3B0E-10AF-A5D1F5B8C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314" y="1322614"/>
            <a:ext cx="9227976" cy="5190737"/>
          </a:xfrm>
          <a:prstGeom prst="rect">
            <a:avLst/>
          </a:prstGeom>
        </p:spPr>
      </p:pic>
      <p:sp>
        <p:nvSpPr>
          <p:cNvPr id="4" name="TextBox 3">
            <a:extLst>
              <a:ext uri="{FF2B5EF4-FFF2-40B4-BE49-F238E27FC236}">
                <a16:creationId xmlns:a16="http://schemas.microsoft.com/office/drawing/2014/main" id="{CE9AEFB7-4076-4078-D4FC-900BBE8861DD}"/>
              </a:ext>
            </a:extLst>
          </p:cNvPr>
          <p:cNvSpPr txBox="1"/>
          <p:nvPr/>
        </p:nvSpPr>
        <p:spPr>
          <a:xfrm>
            <a:off x="2351314" y="676283"/>
            <a:ext cx="9227975"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Uploading Files: </a:t>
            </a:r>
            <a:r>
              <a:rPr lang="en-US" dirty="0">
                <a:latin typeface="Times New Roman" panose="02020603050405020304" pitchFamily="18" charset="0"/>
                <a:cs typeface="Times New Roman" panose="02020603050405020304" pitchFamily="18" charset="0"/>
              </a:rPr>
              <a:t>Upon logging in as a data owner, navigate to the 'Upload files' option and proceed to upload your files.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6290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3A62C-7A06-8F9D-CE77-D01CB1CC3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0" y="1207148"/>
            <a:ext cx="9395927" cy="5285209"/>
          </a:xfrm>
          <a:prstGeom prst="rect">
            <a:avLst/>
          </a:prstGeom>
        </p:spPr>
      </p:pic>
      <p:sp>
        <p:nvSpPr>
          <p:cNvPr id="4" name="TextBox 3">
            <a:extLst>
              <a:ext uri="{FF2B5EF4-FFF2-40B4-BE49-F238E27FC236}">
                <a16:creationId xmlns:a16="http://schemas.microsoft.com/office/drawing/2014/main" id="{47867BA5-A707-B812-C93E-C9D48FA9A923}"/>
              </a:ext>
            </a:extLst>
          </p:cNvPr>
          <p:cNvSpPr txBox="1"/>
          <p:nvPr/>
        </p:nvSpPr>
        <p:spPr>
          <a:xfrm>
            <a:off x="2146040" y="536711"/>
            <a:ext cx="9395927"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Viewing Uploaded Files: </a:t>
            </a:r>
            <a:r>
              <a:rPr lang="en-US" dirty="0">
                <a:latin typeface="Times New Roman" panose="02020603050405020304" pitchFamily="18" charset="0"/>
                <a:cs typeface="Times New Roman" panose="02020603050405020304" pitchFamily="18" charset="0"/>
              </a:rPr>
              <a:t>As a data owner, access the 'View files' option to review the files you have uploaded.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560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743E5-80F8-448F-FBB9-9A82907BA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362" y="1228142"/>
            <a:ext cx="9414589" cy="5295706"/>
          </a:xfrm>
          <a:prstGeom prst="rect">
            <a:avLst/>
          </a:prstGeom>
        </p:spPr>
      </p:pic>
      <p:sp>
        <p:nvSpPr>
          <p:cNvPr id="6" name="TextBox 5">
            <a:extLst>
              <a:ext uri="{FF2B5EF4-FFF2-40B4-BE49-F238E27FC236}">
                <a16:creationId xmlns:a16="http://schemas.microsoft.com/office/drawing/2014/main" id="{8C5E0F86-2845-21B2-FD05-0F686F3A0839}"/>
              </a:ext>
            </a:extLst>
          </p:cNvPr>
          <p:cNvSpPr txBox="1"/>
          <p:nvPr/>
        </p:nvSpPr>
        <p:spPr>
          <a:xfrm>
            <a:off x="2106386" y="858810"/>
            <a:ext cx="941458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CSP Login:</a:t>
            </a:r>
          </a:p>
        </p:txBody>
      </p:sp>
    </p:spTree>
    <p:extLst>
      <p:ext uri="{BB962C8B-B14F-4D97-AF65-F5344CB8AC3E}">
        <p14:creationId xmlns:p14="http://schemas.microsoft.com/office/powerpoint/2010/main" val="1002026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A8C72-2732-EB5B-FDF6-7FAC6D761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339" y="1275378"/>
            <a:ext cx="9277738" cy="5218728"/>
          </a:xfrm>
          <a:prstGeom prst="rect">
            <a:avLst/>
          </a:prstGeom>
        </p:spPr>
      </p:pic>
      <p:sp>
        <p:nvSpPr>
          <p:cNvPr id="4" name="TextBox 3">
            <a:extLst>
              <a:ext uri="{FF2B5EF4-FFF2-40B4-BE49-F238E27FC236}">
                <a16:creationId xmlns:a16="http://schemas.microsoft.com/office/drawing/2014/main" id="{25E2CDFF-55CE-2808-CA3A-5B7A4924A0D9}"/>
              </a:ext>
            </a:extLst>
          </p:cNvPr>
          <p:cNvSpPr txBox="1"/>
          <p:nvPr/>
        </p:nvSpPr>
        <p:spPr>
          <a:xfrm>
            <a:off x="2267339" y="901381"/>
            <a:ext cx="609755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CSP Home Page:</a:t>
            </a:r>
          </a:p>
        </p:txBody>
      </p:sp>
    </p:spTree>
    <p:extLst>
      <p:ext uri="{BB962C8B-B14F-4D97-AF65-F5344CB8AC3E}">
        <p14:creationId xmlns:p14="http://schemas.microsoft.com/office/powerpoint/2010/main" val="57537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3A22E-8C79-C7D3-3170-EAF33565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409" y="1212980"/>
            <a:ext cx="9460204" cy="5321365"/>
          </a:xfrm>
          <a:prstGeom prst="rect">
            <a:avLst/>
          </a:prstGeom>
        </p:spPr>
      </p:pic>
      <p:sp>
        <p:nvSpPr>
          <p:cNvPr id="4" name="TextBox 3">
            <a:extLst>
              <a:ext uri="{FF2B5EF4-FFF2-40B4-BE49-F238E27FC236}">
                <a16:creationId xmlns:a16="http://schemas.microsoft.com/office/drawing/2014/main" id="{8AB4C523-4BCE-EE40-EFDA-2D59D5297B19}"/>
              </a:ext>
            </a:extLst>
          </p:cNvPr>
          <p:cNvSpPr txBox="1"/>
          <p:nvPr/>
        </p:nvSpPr>
        <p:spPr>
          <a:xfrm>
            <a:off x="2156409" y="566649"/>
            <a:ext cx="946020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Viewing Data Owners: </a:t>
            </a:r>
            <a:r>
              <a:rPr lang="en-US" dirty="0">
                <a:latin typeface="Times New Roman" panose="02020603050405020304" pitchFamily="18" charset="0"/>
                <a:cs typeface="Times New Roman" panose="02020603050405020304" pitchFamily="18" charset="0"/>
              </a:rPr>
              <a:t>Access the 'View owners' option to see a list of data owners registered within the cloud service platform.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296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BCB49-6502-AABB-1EFD-0F1790B40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1" y="1207148"/>
            <a:ext cx="9349274" cy="5258967"/>
          </a:xfrm>
          <a:prstGeom prst="rect">
            <a:avLst/>
          </a:prstGeom>
        </p:spPr>
      </p:pic>
      <p:sp>
        <p:nvSpPr>
          <p:cNvPr id="4" name="TextBox 3">
            <a:extLst>
              <a:ext uri="{FF2B5EF4-FFF2-40B4-BE49-F238E27FC236}">
                <a16:creationId xmlns:a16="http://schemas.microsoft.com/office/drawing/2014/main" id="{BDC9EE48-246E-D499-C686-D20BFA1C2CE3}"/>
              </a:ext>
            </a:extLst>
          </p:cNvPr>
          <p:cNvSpPr txBox="1"/>
          <p:nvPr/>
        </p:nvSpPr>
        <p:spPr>
          <a:xfrm>
            <a:off x="2146041" y="602025"/>
            <a:ext cx="934927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Viewing Data Users: </a:t>
            </a:r>
            <a:r>
              <a:rPr lang="en-US" dirty="0">
                <a:latin typeface="Times New Roman" panose="02020603050405020304" pitchFamily="18" charset="0"/>
                <a:cs typeface="Times New Roman" panose="02020603050405020304" pitchFamily="18" charset="0"/>
              </a:rPr>
              <a:t>Navigate to 'View Users' to observe a list of data users who are utilizing services on the cloud platform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08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57381-DFF8-F6AB-7161-1F5DEEB9A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330" y="1291124"/>
            <a:ext cx="9339943" cy="5253718"/>
          </a:xfrm>
          <a:prstGeom prst="rect">
            <a:avLst/>
          </a:prstGeom>
        </p:spPr>
      </p:pic>
      <p:sp>
        <p:nvSpPr>
          <p:cNvPr id="4" name="TextBox 3">
            <a:extLst>
              <a:ext uri="{FF2B5EF4-FFF2-40B4-BE49-F238E27FC236}">
                <a16:creationId xmlns:a16="http://schemas.microsoft.com/office/drawing/2014/main" id="{E73F6402-70AE-2A9A-AEC5-245DBF4658CD}"/>
              </a:ext>
            </a:extLst>
          </p:cNvPr>
          <p:cNvSpPr txBox="1"/>
          <p:nvPr/>
        </p:nvSpPr>
        <p:spPr>
          <a:xfrm>
            <a:off x="2295330" y="644793"/>
            <a:ext cx="9339942"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Scoring User Requests: </a:t>
            </a:r>
            <a:r>
              <a:rPr lang="en-US" dirty="0">
                <a:latin typeface="Times New Roman" panose="02020603050405020304" pitchFamily="18" charset="0"/>
                <a:cs typeface="Times New Roman" panose="02020603050405020304" pitchFamily="18" charset="0"/>
              </a:rPr>
              <a:t>Review and assign scores to user requests by selecting the 'View user request' feature.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645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40DE3-4081-23E7-8EE5-95B1A8205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86" y="1249136"/>
            <a:ext cx="9293290" cy="5227476"/>
          </a:xfrm>
          <a:prstGeom prst="rect">
            <a:avLst/>
          </a:prstGeom>
        </p:spPr>
      </p:pic>
      <p:sp>
        <p:nvSpPr>
          <p:cNvPr id="4" name="TextBox 3">
            <a:extLst>
              <a:ext uri="{FF2B5EF4-FFF2-40B4-BE49-F238E27FC236}">
                <a16:creationId xmlns:a16="http://schemas.microsoft.com/office/drawing/2014/main" id="{CE885034-CFC6-5955-B9C9-66BFFD106F6F}"/>
              </a:ext>
            </a:extLst>
          </p:cNvPr>
          <p:cNvSpPr txBox="1"/>
          <p:nvPr/>
        </p:nvSpPr>
        <p:spPr>
          <a:xfrm>
            <a:off x="2258009" y="325806"/>
            <a:ext cx="9293290"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Generating and Sending Keys: </a:t>
            </a:r>
            <a:r>
              <a:rPr lang="en-US" dirty="0">
                <a:latin typeface="Times New Roman" panose="02020603050405020304" pitchFamily="18" charset="0"/>
                <a:cs typeface="Times New Roman" panose="02020603050405020304" pitchFamily="18" charset="0"/>
              </a:rPr>
              <a:t>Click on 'Generate key' to create an encrypted key securely. Then, utilize the 'Send key' functionality to provide the generated key to data users for the purpose of secure file downloads.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78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06889" y="96908"/>
            <a:ext cx="8596668" cy="682580"/>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                            </a:t>
            </a:r>
            <a:r>
              <a:rPr lang="en-US" sz="4100" b="1" dirty="0">
                <a:latin typeface="Times New Roman" panose="02020603050405020304" pitchFamily="18" charset="0"/>
                <a:cs typeface="Times New Roman" panose="02020603050405020304" pitchFamily="18" charset="0"/>
              </a:rPr>
              <a:t>INDEX</a:t>
            </a:r>
          </a:p>
        </p:txBody>
      </p:sp>
      <p:sp>
        <p:nvSpPr>
          <p:cNvPr id="5" name="Content Placeholder 2"/>
          <p:cNvSpPr txBox="1">
            <a:spLocks/>
          </p:cNvSpPr>
          <p:nvPr/>
        </p:nvSpPr>
        <p:spPr>
          <a:xfrm>
            <a:off x="1669007" y="1427124"/>
            <a:ext cx="3675726" cy="4735417"/>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Advantages</a:t>
            </a:r>
          </a:p>
          <a:p>
            <a:pPr marL="768096" lvl="2" indent="0">
              <a:lnSpc>
                <a:spcPct val="170000"/>
              </a:lnSpc>
              <a:buNone/>
            </a:pP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dirty="0"/>
          </a:p>
        </p:txBody>
      </p:sp>
      <p:sp>
        <p:nvSpPr>
          <p:cNvPr id="6" name="Content Placeholder 2"/>
          <p:cNvSpPr txBox="1">
            <a:spLocks/>
          </p:cNvSpPr>
          <p:nvPr/>
        </p:nvSpPr>
        <p:spPr>
          <a:xfrm>
            <a:off x="6405223" y="1427124"/>
            <a:ext cx="4507604" cy="490928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Block Diagram</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System Specifications</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UML Diagrams</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Result</a:t>
            </a:r>
          </a:p>
          <a:p>
            <a:pPr lvl="2">
              <a:lnSpc>
                <a:spcPct val="17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Conclusion</a:t>
            </a:r>
          </a:p>
          <a:p>
            <a:pPr marL="768096" lvl="2" indent="0">
              <a:lnSpc>
                <a:spcPct val="170000"/>
              </a:lnSpc>
              <a:buNone/>
            </a:pP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sz="2400" dirty="0"/>
          </a:p>
          <a:p>
            <a:pPr lvl="2">
              <a:lnSpc>
                <a:spcPct val="170000"/>
              </a:lnSpc>
              <a:buFont typeface="Arial" panose="020B0604020202020204" pitchFamily="34" charset="0"/>
              <a:buChar char="•"/>
            </a:pPr>
            <a:endParaRPr lang="en-US" sz="2400" dirty="0"/>
          </a:p>
          <a:p>
            <a:pPr marL="768096" lvl="2" indent="0">
              <a:lnSpc>
                <a:spcPct val="170000"/>
              </a:lnSpc>
              <a:buFont typeface="Wingdings 3" charset="2"/>
              <a:buNone/>
            </a:pPr>
            <a:r>
              <a:rPr lang="en-US" sz="2400" dirty="0">
                <a:latin typeface="Times New Roman" panose="02020603050405020304" pitchFamily="18" charset="0"/>
                <a:cs typeface="Times New Roman" panose="02020603050405020304" pitchFamily="18" charset="0"/>
              </a:rPr>
              <a:t>			</a:t>
            </a:r>
          </a:p>
          <a:p>
            <a:endParaRPr lang="en-US" sz="2400" dirty="0"/>
          </a:p>
        </p:txBody>
      </p:sp>
    </p:spTree>
    <p:extLst>
      <p:ext uri="{BB962C8B-B14F-4D97-AF65-F5344CB8AC3E}">
        <p14:creationId xmlns:p14="http://schemas.microsoft.com/office/powerpoint/2010/main" val="602813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6A271-4EEB-CD65-10E0-631CE731D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338" y="1275378"/>
            <a:ext cx="8957389" cy="5038531"/>
          </a:xfrm>
          <a:prstGeom prst="rect">
            <a:avLst/>
          </a:prstGeom>
        </p:spPr>
      </p:pic>
      <p:sp>
        <p:nvSpPr>
          <p:cNvPr id="4" name="TextBox 3">
            <a:extLst>
              <a:ext uri="{FF2B5EF4-FFF2-40B4-BE49-F238E27FC236}">
                <a16:creationId xmlns:a16="http://schemas.microsoft.com/office/drawing/2014/main" id="{1ABDEFCB-143A-29CB-A90C-9B10E2F4B070}"/>
              </a:ext>
            </a:extLst>
          </p:cNvPr>
          <p:cNvSpPr txBox="1"/>
          <p:nvPr/>
        </p:nvSpPr>
        <p:spPr>
          <a:xfrm>
            <a:off x="2267338" y="906046"/>
            <a:ext cx="609755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User Home Page:</a:t>
            </a:r>
          </a:p>
        </p:txBody>
      </p:sp>
    </p:spTree>
    <p:extLst>
      <p:ext uri="{BB962C8B-B14F-4D97-AF65-F5344CB8AC3E}">
        <p14:creationId xmlns:p14="http://schemas.microsoft.com/office/powerpoint/2010/main" val="1595865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26B2A-9E39-17C6-2297-51457DA33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702" y="1217645"/>
            <a:ext cx="9414588" cy="5295706"/>
          </a:xfrm>
          <a:prstGeom prst="rect">
            <a:avLst/>
          </a:prstGeom>
        </p:spPr>
      </p:pic>
      <p:sp>
        <p:nvSpPr>
          <p:cNvPr id="4" name="TextBox 3">
            <a:extLst>
              <a:ext uri="{FF2B5EF4-FFF2-40B4-BE49-F238E27FC236}">
                <a16:creationId xmlns:a16="http://schemas.microsoft.com/office/drawing/2014/main" id="{0987687D-CE1D-521E-C00D-B22354DACBA6}"/>
              </a:ext>
            </a:extLst>
          </p:cNvPr>
          <p:cNvSpPr txBox="1"/>
          <p:nvPr/>
        </p:nvSpPr>
        <p:spPr>
          <a:xfrm>
            <a:off x="2164702" y="482187"/>
            <a:ext cx="9414588"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Viewing Available Files and Sending Access Requests: </a:t>
            </a:r>
            <a:r>
              <a:rPr lang="en-US" dirty="0">
                <a:latin typeface="Times New Roman" panose="02020603050405020304" pitchFamily="18" charset="0"/>
                <a:cs typeface="Times New Roman" panose="02020603050405020304" pitchFamily="18" charset="0"/>
              </a:rPr>
              <a:t>Use the 'Search/View file' option to see the list of available files. To request access or download, click on 'Send request'.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131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01997-31B1-D155-0805-386D072F4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285875"/>
            <a:ext cx="9302620" cy="5232724"/>
          </a:xfrm>
          <a:prstGeom prst="rect">
            <a:avLst/>
          </a:prstGeom>
        </p:spPr>
      </p:pic>
      <p:sp>
        <p:nvSpPr>
          <p:cNvPr id="4" name="TextBox 3">
            <a:extLst>
              <a:ext uri="{FF2B5EF4-FFF2-40B4-BE49-F238E27FC236}">
                <a16:creationId xmlns:a16="http://schemas.microsoft.com/office/drawing/2014/main" id="{A6261F8F-4A5B-E8CF-A392-FB47E514D6F3}"/>
              </a:ext>
            </a:extLst>
          </p:cNvPr>
          <p:cNvSpPr txBox="1"/>
          <p:nvPr/>
        </p:nvSpPr>
        <p:spPr>
          <a:xfrm>
            <a:off x="2286000" y="339401"/>
            <a:ext cx="9302620" cy="92333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Viewing Granted Requests and Downloading Files: </a:t>
            </a:r>
            <a:r>
              <a:rPr lang="en-US" dirty="0">
                <a:latin typeface="Times New Roman" panose="02020603050405020304" pitchFamily="18" charset="0"/>
                <a:cs typeface="Times New Roman" panose="02020603050405020304" pitchFamily="18" charset="0"/>
              </a:rPr>
              <a:t>Check the status of your requests by clicking on 'View response'. Once your request is granted, you can download the file by clicking on the 'Download file' button.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377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29615" y="107324"/>
            <a:ext cx="8596668" cy="884349"/>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chemeClr val="tx1"/>
                </a:solidFill>
                <a:latin typeface="Times New Roman" panose="02020603050405020304" pitchFamily="18" charset="0"/>
                <a:cs typeface="Times New Roman" panose="02020603050405020304" pitchFamily="18" charset="0"/>
              </a:rPr>
              <a:t>CONCLUSION</a:t>
            </a:r>
            <a:endParaRPr lang="en-US" sz="4000" dirty="0">
              <a:solidFill>
                <a:schemeClr val="tx1"/>
              </a:solidFill>
            </a:endParaRPr>
          </a:p>
        </p:txBody>
      </p:sp>
      <p:sp>
        <p:nvSpPr>
          <p:cNvPr id="5" name="Rectangle 4"/>
          <p:cNvSpPr/>
          <p:nvPr/>
        </p:nvSpPr>
        <p:spPr>
          <a:xfrm>
            <a:off x="1506828" y="1655654"/>
            <a:ext cx="9852338" cy="4247317"/>
          </a:xfrm>
          <a:prstGeom prst="rect">
            <a:avLst/>
          </a:prstGeom>
        </p:spPr>
        <p:txBody>
          <a:bodyPr wrap="square">
            <a:spAutoFit/>
          </a:bodyPr>
          <a:lstStyle/>
          <a:p>
            <a:pPr algn="just">
              <a:lnSpc>
                <a:spcPct val="150000"/>
              </a:lnSpc>
            </a:pPr>
            <a:r>
              <a:rPr lang="en-IN" dirty="0">
                <a:latin typeface="Times New Roman" pitchFamily="18" charset="0"/>
                <a:cs typeface="Times New Roman" pitchFamily="18" charset="0"/>
              </a:rPr>
              <a:t>In this paper, we presents a brokerage-based architecture for cloud computing systems, as well as an efficient cloud service selection algorithm that provides a list of recommended cloud service providers to the cloud consumers based on their needs. In particular, we designed a novel indexing structure, namely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to facilitate the arrangement and retrieval of the information about service providers. On top of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we further developed an efficient service selection query algorithm that quickly retrieves desired service providers based on the users’ service requests. Our experimental results show that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achieves significant improvement in terms of both efficiency and accuracy compared to our prior work. In the future, we plan to build an automated parser for extracting manifest variables of cloud service providers, and design strategies to provide the cloud users an opportunity to negotiate some terms of the service level agreements with the potential service providers.</a:t>
            </a:r>
          </a:p>
        </p:txBody>
      </p:sp>
    </p:spTree>
    <p:extLst>
      <p:ext uri="{BB962C8B-B14F-4D97-AF65-F5344CB8AC3E}">
        <p14:creationId xmlns:p14="http://schemas.microsoft.com/office/powerpoint/2010/main" val="3748120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2342" y="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chemeClr val="tx1"/>
                </a:solidFill>
                <a:latin typeface="Times New Roman" panose="02020603050405020304" pitchFamily="18" charset="0"/>
                <a:cs typeface="Times New Roman" panose="02020603050405020304" pitchFamily="18" charset="0"/>
              </a:rPr>
              <a:t>REFERENCES</a:t>
            </a:r>
            <a:endParaRPr lang="en-US" sz="4000" dirty="0">
              <a:solidFill>
                <a:schemeClr val="tx1"/>
              </a:solidFill>
            </a:endParaRPr>
          </a:p>
        </p:txBody>
      </p:sp>
      <p:sp>
        <p:nvSpPr>
          <p:cNvPr id="5" name="Rectangle 4"/>
          <p:cNvSpPr/>
          <p:nvPr/>
        </p:nvSpPr>
        <p:spPr>
          <a:xfrm>
            <a:off x="1144202" y="1037464"/>
            <a:ext cx="10212947" cy="5444054"/>
          </a:xfrm>
          <a:prstGeom prst="rect">
            <a:avLst/>
          </a:prstGeom>
        </p:spPr>
        <p:txBody>
          <a:bodyPr wrap="square">
            <a:spAutoFit/>
          </a:bodyPr>
          <a:lstStyle/>
          <a:p>
            <a:pPr>
              <a:lnSpc>
                <a:spcPct val="150000"/>
              </a:lnSpc>
            </a:pPr>
            <a:r>
              <a:rPr lang="en-IN" dirty="0">
                <a:latin typeface="Times New Roman" pitchFamily="18" charset="0"/>
                <a:cs typeface="Times New Roman" pitchFamily="18" charset="0"/>
              </a:rPr>
              <a:t>[1] Cloud-fuser: Fuzzy ontology and {MCDM} based cloud service </a:t>
            </a:r>
            <a:r>
              <a:rPr lang="en-IN" dirty="0" err="1">
                <a:latin typeface="Times New Roman" pitchFamily="18" charset="0"/>
                <a:cs typeface="Times New Roman" pitchFamily="18" charset="0"/>
              </a:rPr>
              <a:t>selec</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tion</a:t>
            </a:r>
            <a:r>
              <a:rPr lang="en-IN" dirty="0">
                <a:latin typeface="Times New Roman" pitchFamily="18" charset="0"/>
                <a:cs typeface="Times New Roman" pitchFamily="18" charset="0"/>
              </a:rPr>
              <a:t>. Future Generation Computer Systems, 57:42–55, 2016.</a:t>
            </a:r>
          </a:p>
          <a:p>
            <a:pPr>
              <a:lnSpc>
                <a:spcPct val="150000"/>
              </a:lnSpc>
            </a:pPr>
            <a:r>
              <a:rPr lang="en-IN" dirty="0">
                <a:latin typeface="Times New Roman" pitchFamily="18" charset="0"/>
                <a:cs typeface="Times New Roman" pitchFamily="18" charset="0"/>
              </a:rPr>
              <a:t>[2] S. at </a:t>
            </a:r>
            <a:r>
              <a:rPr lang="en-IN" dirty="0" err="1">
                <a:latin typeface="Times New Roman" pitchFamily="18" charset="0"/>
                <a:cs typeface="Times New Roman" pitchFamily="18" charset="0"/>
              </a:rPr>
              <a:t>TechTarget</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Newservers</a:t>
            </a:r>
            <a:r>
              <a:rPr lang="en-IN" dirty="0">
                <a:latin typeface="Times New Roman" pitchFamily="18" charset="0"/>
                <a:cs typeface="Times New Roman" pitchFamily="18" charset="0"/>
              </a:rPr>
              <a:t>: 2011 top cloud computing provider, 2011.</a:t>
            </a:r>
          </a:p>
          <a:p>
            <a:pPr>
              <a:lnSpc>
                <a:spcPct val="150000"/>
              </a:lnSpc>
            </a:pPr>
            <a:r>
              <a:rPr lang="en-IN" dirty="0">
                <a:latin typeface="Times New Roman" pitchFamily="18" charset="0"/>
                <a:cs typeface="Times New Roman" pitchFamily="18" charset="0"/>
              </a:rPr>
              <a:t>[3] M. B. and T. F. Decision-making in cloud computing environments: A cost and risk based approach. </a:t>
            </a:r>
            <a:r>
              <a:rPr lang="en-IN" dirty="0" err="1">
                <a:latin typeface="Times New Roman" pitchFamily="18" charset="0"/>
                <a:cs typeface="Times New Roman" pitchFamily="18" charset="0"/>
              </a:rPr>
              <a:t>nformation</a:t>
            </a:r>
            <a:r>
              <a:rPr lang="en-IN" dirty="0">
                <a:latin typeface="Times New Roman" pitchFamily="18" charset="0"/>
                <a:cs typeface="Times New Roman" pitchFamily="18" charset="0"/>
              </a:rPr>
              <a:t> Systems Frontiers, 14(4):87193, 2012.</a:t>
            </a:r>
          </a:p>
          <a:p>
            <a:pPr>
              <a:lnSpc>
                <a:spcPct val="150000"/>
              </a:lnSpc>
            </a:pPr>
            <a:r>
              <a:rPr lang="en-IN" dirty="0">
                <a:latin typeface="Times New Roman" pitchFamily="18" charset="0"/>
                <a:cs typeface="Times New Roman" pitchFamily="18" charset="0"/>
              </a:rPr>
              <a:t>[4] R. </a:t>
            </a:r>
            <a:r>
              <a:rPr lang="en-IN" dirty="0" err="1">
                <a:latin typeface="Times New Roman" pitchFamily="18" charset="0"/>
                <a:cs typeface="Times New Roman" pitchFamily="18" charset="0"/>
              </a:rPr>
              <a:t>Buyya</a:t>
            </a:r>
            <a:r>
              <a:rPr lang="en-IN" dirty="0">
                <a:latin typeface="Times New Roman" pitchFamily="18" charset="0"/>
                <a:cs typeface="Times New Roman" pitchFamily="18" charset="0"/>
              </a:rPr>
              <a:t>, C. Yeo, S. </a:t>
            </a:r>
            <a:r>
              <a:rPr lang="en-IN" dirty="0" err="1">
                <a:latin typeface="Times New Roman" pitchFamily="18" charset="0"/>
                <a:cs typeface="Times New Roman" pitchFamily="18" charset="0"/>
              </a:rPr>
              <a:t>Venugopal</a:t>
            </a:r>
            <a:r>
              <a:rPr lang="en-IN" dirty="0">
                <a:latin typeface="Times New Roman" pitchFamily="18" charset="0"/>
                <a:cs typeface="Times New Roman" pitchFamily="18" charset="0"/>
              </a:rPr>
              <a:t>, J. </a:t>
            </a:r>
            <a:r>
              <a:rPr lang="en-IN" dirty="0" err="1">
                <a:latin typeface="Times New Roman" pitchFamily="18" charset="0"/>
                <a:cs typeface="Times New Roman" pitchFamily="18" charset="0"/>
              </a:rPr>
              <a:t>Broberg</a:t>
            </a:r>
            <a:r>
              <a:rPr lang="en-IN" dirty="0">
                <a:latin typeface="Times New Roman" pitchFamily="18" charset="0"/>
                <a:cs typeface="Times New Roman" pitchFamily="18" charset="0"/>
              </a:rPr>
              <a:t>, and I. </a:t>
            </a:r>
            <a:r>
              <a:rPr lang="en-IN" dirty="0" err="1">
                <a:latin typeface="Times New Roman" pitchFamily="18" charset="0"/>
                <a:cs typeface="Times New Roman" pitchFamily="18" charset="0"/>
              </a:rPr>
              <a:t>Brandic</a:t>
            </a:r>
            <a:r>
              <a:rPr lang="en-IN" dirty="0">
                <a:latin typeface="Times New Roman" pitchFamily="18" charset="0"/>
                <a:cs typeface="Times New Roman" pitchFamily="18" charset="0"/>
              </a:rPr>
              <a:t>. Cloud computing and emerging it platforms: Vision, hype, and reality for delivering computing as the 5th utility. Future Generation computer systems, 25(6):599–616, 2009.</a:t>
            </a:r>
          </a:p>
          <a:p>
            <a:pPr>
              <a:lnSpc>
                <a:spcPct val="150000"/>
              </a:lnSpc>
            </a:pPr>
            <a:r>
              <a:rPr lang="en-IN" dirty="0">
                <a:latin typeface="Times New Roman" pitchFamily="18" charset="0"/>
                <a:cs typeface="Times New Roman" pitchFamily="18" charset="0"/>
              </a:rPr>
              <a:t>[5] C. W. Chang, P. Liu, and J. J. Wu. Probability-based cloud storage providers selection algorithms with maximum availability. In 41st International Conference on Parallel Processing, pages 199–208, 2012.</a:t>
            </a:r>
          </a:p>
          <a:p>
            <a:pPr>
              <a:lnSpc>
                <a:spcPct val="150000"/>
              </a:lnSpc>
            </a:pPr>
            <a:r>
              <a:rPr lang="en-IN" dirty="0">
                <a:latin typeface="Times New Roman" pitchFamily="18" charset="0"/>
                <a:cs typeface="Times New Roman" pitchFamily="18" charset="0"/>
              </a:rPr>
              <a:t>[6] </a:t>
            </a:r>
            <a:r>
              <a:rPr lang="en-IN" dirty="0" err="1">
                <a:latin typeface="Times New Roman" pitchFamily="18" charset="0"/>
                <a:cs typeface="Times New Roman" pitchFamily="18" charset="0"/>
              </a:rPr>
              <a:t>CloudSwitch</a:t>
            </a:r>
            <a:r>
              <a:rPr lang="en-IN" dirty="0">
                <a:latin typeface="Times New Roman" pitchFamily="18" charset="0"/>
                <a:cs typeface="Times New Roman" pitchFamily="18" charset="0"/>
              </a:rPr>
              <a:t>. http://www.cloudswitch.com/.</a:t>
            </a:r>
          </a:p>
          <a:p>
            <a:pPr>
              <a:lnSpc>
                <a:spcPct val="150000"/>
              </a:lnSpc>
            </a:pPr>
            <a:r>
              <a:rPr lang="en-IN" dirty="0">
                <a:latin typeface="Times New Roman" pitchFamily="18" charset="0"/>
                <a:cs typeface="Times New Roman" pitchFamily="18" charset="0"/>
              </a:rPr>
              <a:t>[7] M. </a:t>
            </a:r>
            <a:r>
              <a:rPr lang="en-IN" dirty="0" err="1">
                <a:latin typeface="Times New Roman" pitchFamily="18" charset="0"/>
                <a:cs typeface="Times New Roman" pitchFamily="18" charset="0"/>
              </a:rPr>
              <a:t>Eggebrecht</a:t>
            </a:r>
            <a:r>
              <a:rPr lang="en-IN" dirty="0">
                <a:latin typeface="Times New Roman" pitchFamily="18" charset="0"/>
                <a:cs typeface="Times New Roman" pitchFamily="18" charset="0"/>
              </a:rPr>
              <a:t>. Is cloud brokerage the next big thing? In http://www.ciozone.com/index.php/Cloud-Computing/Is-Cloud- Brokerage-the-Next-Big-Thingu.html.</a:t>
            </a:r>
          </a:p>
        </p:txBody>
      </p:sp>
    </p:spTree>
    <p:extLst>
      <p:ext uri="{BB962C8B-B14F-4D97-AF65-F5344CB8AC3E}">
        <p14:creationId xmlns:p14="http://schemas.microsoft.com/office/powerpoint/2010/main" val="400846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8190" y="129372"/>
            <a:ext cx="10135673" cy="6324808"/>
          </a:xfrm>
          <a:prstGeom prst="rect">
            <a:avLst/>
          </a:prstGeom>
        </p:spPr>
        <p:txBody>
          <a:bodyPr wrap="square">
            <a:spAutoFit/>
          </a:bodyPr>
          <a:lstStyle/>
          <a:p>
            <a:pPr algn="just">
              <a:lnSpc>
                <a:spcPct val="150000"/>
              </a:lnSpc>
            </a:pPr>
            <a:r>
              <a:rPr lang="en-IN" dirty="0">
                <a:latin typeface="Times New Roman" pitchFamily="18" charset="0"/>
                <a:cs typeface="Times New Roman" pitchFamily="18" charset="0"/>
              </a:rPr>
              <a:t>[8] EQUINIX. http://www.equinix.com/industries/cloud-providers/.</a:t>
            </a:r>
          </a:p>
          <a:p>
            <a:pPr algn="just">
              <a:lnSpc>
                <a:spcPct val="150000"/>
              </a:lnSpc>
            </a:pPr>
            <a:r>
              <a:rPr lang="en-IN" dirty="0">
                <a:latin typeface="Times New Roman" pitchFamily="18" charset="0"/>
                <a:cs typeface="Times New Roman" pitchFamily="18" charset="0"/>
              </a:rPr>
              <a:t>[9] C. Esposito, M. </a:t>
            </a:r>
            <a:r>
              <a:rPr lang="en-IN" dirty="0" err="1">
                <a:latin typeface="Times New Roman" pitchFamily="18" charset="0"/>
                <a:cs typeface="Times New Roman" pitchFamily="18" charset="0"/>
              </a:rPr>
              <a:t>Ficco</a:t>
            </a:r>
            <a:r>
              <a:rPr lang="en-IN" dirty="0">
                <a:latin typeface="Times New Roman" pitchFamily="18" charset="0"/>
                <a:cs typeface="Times New Roman" pitchFamily="18" charset="0"/>
              </a:rPr>
              <a:t>, F. </a:t>
            </a:r>
            <a:r>
              <a:rPr lang="en-IN" dirty="0" err="1">
                <a:latin typeface="Times New Roman" pitchFamily="18" charset="0"/>
                <a:cs typeface="Times New Roman" pitchFamily="18" charset="0"/>
              </a:rPr>
              <a:t>Palmieri</a:t>
            </a:r>
            <a:r>
              <a:rPr lang="en-IN" dirty="0">
                <a:latin typeface="Times New Roman" pitchFamily="18" charset="0"/>
                <a:cs typeface="Times New Roman" pitchFamily="18" charset="0"/>
              </a:rPr>
              <a:t>, and A. Castiglione. Smart cloud storage service selection based on fuzzy logic, theory of evidence and game theory. IEEE Transactions on Computers, PP(99):1–1, 2015</a:t>
            </a:r>
          </a:p>
          <a:p>
            <a:pPr algn="just">
              <a:lnSpc>
                <a:spcPct val="150000"/>
              </a:lnSpc>
            </a:pPr>
            <a:r>
              <a:rPr lang="en-IN" dirty="0">
                <a:latin typeface="Times New Roman" pitchFamily="18" charset="0"/>
                <a:cs typeface="Times New Roman" pitchFamily="18" charset="0"/>
              </a:rPr>
              <a:t>[10] W.-J. Fan, S.-L. Yang, H. </a:t>
            </a:r>
            <a:r>
              <a:rPr lang="en-IN" dirty="0" err="1">
                <a:latin typeface="Times New Roman" pitchFamily="18" charset="0"/>
                <a:cs typeface="Times New Roman" pitchFamily="18" charset="0"/>
              </a:rPr>
              <a:t>Perros</a:t>
            </a:r>
            <a:r>
              <a:rPr lang="en-IN" dirty="0">
                <a:latin typeface="Times New Roman" pitchFamily="18" charset="0"/>
                <a:cs typeface="Times New Roman" pitchFamily="18" charset="0"/>
              </a:rPr>
              <a:t>, and J. Pei. A multi-dimensional trust- aware cloud service selection mechanism based on evidential reasoning approach. International Journal of Automation and Computing, 12(2):208–219, 2014.</a:t>
            </a:r>
          </a:p>
          <a:p>
            <a:pPr algn="just">
              <a:lnSpc>
                <a:spcPct val="150000"/>
              </a:lnSpc>
            </a:pPr>
            <a:r>
              <a:rPr lang="en-IN" dirty="0">
                <a:latin typeface="Times New Roman" pitchFamily="18" charset="0"/>
                <a:cs typeface="Times New Roman" pitchFamily="18" charset="0"/>
              </a:rPr>
              <a:t>[11] N. </a:t>
            </a:r>
            <a:r>
              <a:rPr lang="en-IN" dirty="0" err="1">
                <a:latin typeface="Times New Roman" pitchFamily="18" charset="0"/>
                <a:cs typeface="Times New Roman" pitchFamily="18" charset="0"/>
              </a:rPr>
              <a:t>Ghosh</a:t>
            </a:r>
            <a:r>
              <a:rPr lang="en-IN" dirty="0">
                <a:latin typeface="Times New Roman" pitchFamily="18" charset="0"/>
                <a:cs typeface="Times New Roman" pitchFamily="18" charset="0"/>
              </a:rPr>
              <a:t>, S. K. </a:t>
            </a:r>
            <a:r>
              <a:rPr lang="en-IN" dirty="0" err="1">
                <a:latin typeface="Times New Roman" pitchFamily="18" charset="0"/>
                <a:cs typeface="Times New Roman" pitchFamily="18" charset="0"/>
              </a:rPr>
              <a:t>Ghosh</a:t>
            </a:r>
            <a:r>
              <a:rPr lang="en-IN" dirty="0">
                <a:latin typeface="Times New Roman" pitchFamily="18" charset="0"/>
                <a:cs typeface="Times New Roman" pitchFamily="18" charset="0"/>
              </a:rPr>
              <a:t>, and S. K. Das. </a:t>
            </a:r>
            <a:r>
              <a:rPr lang="en-IN" dirty="0" err="1">
                <a:latin typeface="Times New Roman" pitchFamily="18" charset="0"/>
                <a:cs typeface="Times New Roman" pitchFamily="18" charset="0"/>
              </a:rPr>
              <a:t>Selcsp</a:t>
            </a:r>
            <a:r>
              <a:rPr lang="en-IN" dirty="0">
                <a:latin typeface="Times New Roman" pitchFamily="18" charset="0"/>
                <a:cs typeface="Times New Roman" pitchFamily="18" charset="0"/>
              </a:rPr>
              <a:t>: A framework to facilitate selection of cloud service providers. IEEE Transactions on Cloud Computing, 3(1):66–79, 2015.</a:t>
            </a:r>
          </a:p>
          <a:p>
            <a:pPr algn="just">
              <a:lnSpc>
                <a:spcPct val="150000"/>
              </a:lnSpc>
            </a:pPr>
            <a:r>
              <a:rPr lang="en-IN" dirty="0">
                <a:latin typeface="Times New Roman" pitchFamily="18" charset="0"/>
                <a:cs typeface="Times New Roman" pitchFamily="18" charset="0"/>
              </a:rPr>
              <a:t>[12] S.-M. Han, M. M. Hassan, C.-W. Yoon, and E.-N. Huh. Efficient service recommendation system for cloud computing market. In Proceedings of the 2nd International Conference on Interaction Sciences: Information Technology, Culture and Human, pages 839–845, 2009.</a:t>
            </a:r>
          </a:p>
          <a:p>
            <a:pPr algn="just">
              <a:lnSpc>
                <a:spcPct val="150000"/>
              </a:lnSpc>
            </a:pPr>
            <a:r>
              <a:rPr lang="en-IN" dirty="0">
                <a:latin typeface="Times New Roman" pitchFamily="18" charset="0"/>
                <a:cs typeface="Times New Roman" pitchFamily="18" charset="0"/>
              </a:rPr>
              <a:t>[13] J. </a:t>
            </a:r>
            <a:r>
              <a:rPr lang="en-IN" dirty="0" err="1">
                <a:latin typeface="Times New Roman" pitchFamily="18" charset="0"/>
                <a:cs typeface="Times New Roman" pitchFamily="18" charset="0"/>
              </a:rPr>
              <a:t>Hartigan</a:t>
            </a:r>
            <a:r>
              <a:rPr lang="en-IN" dirty="0">
                <a:latin typeface="Times New Roman" pitchFamily="18" charset="0"/>
                <a:cs typeface="Times New Roman" pitchFamily="18" charset="0"/>
              </a:rPr>
              <a:t> and M. A. Wong. Algorithm as 136: A k-means clustering algorithm. Journal of the Royal Statistical Society. Series C (Applied Statistics), 28:100–108, 1979.</a:t>
            </a:r>
          </a:p>
          <a:p>
            <a:pPr algn="just">
              <a:lnSpc>
                <a:spcPct val="150000"/>
              </a:lnSpc>
            </a:pPr>
            <a:r>
              <a:rPr lang="en-IN" dirty="0">
                <a:latin typeface="Times New Roman" pitchFamily="18" charset="0"/>
                <a:cs typeface="Times New Roman" pitchFamily="18" charset="0"/>
              </a:rPr>
              <a:t>[14] Q. He, J. Han, Y. Yang, J. Grundy, and H. Jin. </a:t>
            </a:r>
            <a:r>
              <a:rPr lang="en-IN" dirty="0" err="1">
                <a:latin typeface="Times New Roman" pitchFamily="18" charset="0"/>
                <a:cs typeface="Times New Roman" pitchFamily="18" charset="0"/>
              </a:rPr>
              <a:t>Qos</a:t>
            </a:r>
            <a:r>
              <a:rPr lang="en-IN" dirty="0">
                <a:latin typeface="Times New Roman" pitchFamily="18" charset="0"/>
                <a:cs typeface="Times New Roman" pitchFamily="18" charset="0"/>
              </a:rPr>
              <a:t>-driven service selection for multi-tenant </a:t>
            </a:r>
            <a:r>
              <a:rPr lang="en-IN" dirty="0" err="1">
                <a:latin typeface="Times New Roman" pitchFamily="18" charset="0"/>
                <a:cs typeface="Times New Roman" pitchFamily="18" charset="0"/>
              </a:rPr>
              <a:t>saas</a:t>
            </a:r>
            <a:r>
              <a:rPr lang="en-IN" dirty="0">
                <a:latin typeface="Times New Roman" pitchFamily="18" charset="0"/>
                <a:cs typeface="Times New Roman" pitchFamily="18" charset="0"/>
              </a:rPr>
              <a:t>. In IEEE 5th International Conference on Cloud Computing (CLOUD), pages 566–573, 2012.</a:t>
            </a:r>
          </a:p>
        </p:txBody>
      </p:sp>
    </p:spTree>
    <p:extLst>
      <p:ext uri="{BB962C8B-B14F-4D97-AF65-F5344CB8AC3E}">
        <p14:creationId xmlns:p14="http://schemas.microsoft.com/office/powerpoint/2010/main" val="1542130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33402" y="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p:txBody>
      </p:sp>
      <p:sp>
        <p:nvSpPr>
          <p:cNvPr id="3" name="Rectangle 2"/>
          <p:cNvSpPr/>
          <p:nvPr/>
        </p:nvSpPr>
        <p:spPr>
          <a:xfrm>
            <a:off x="2146479" y="1443636"/>
            <a:ext cx="8491470" cy="4247317"/>
          </a:xfrm>
          <a:prstGeom prst="rect">
            <a:avLst/>
          </a:prstGeom>
        </p:spPr>
        <p:txBody>
          <a:bodyPr wrap="square">
            <a:spAutoFit/>
          </a:bodyPr>
          <a:lstStyle/>
          <a:p>
            <a:pPr algn="just">
              <a:lnSpc>
                <a:spcPct val="150000"/>
              </a:lnSpc>
            </a:pPr>
            <a:r>
              <a:rPr lang="en-IN" dirty="0">
                <a:latin typeface="Times New Roman" pitchFamily="18" charset="0"/>
                <a:cs typeface="Times New Roman" pitchFamily="18" charset="0"/>
              </a:rPr>
              <a:t>The rapid expansion of cloud computing services presents consumers with abundant options but also introduces the challenge of selecting the optimal service amidst the vast array of choices. To address this, our paper proposes a </a:t>
            </a:r>
            <a:r>
              <a:rPr lang="en-IN" dirty="0" err="1">
                <a:latin typeface="Times New Roman" pitchFamily="18" charset="0"/>
                <a:cs typeface="Times New Roman" pitchFamily="18" charset="0"/>
              </a:rPr>
              <a:t>groundbreaking</a:t>
            </a:r>
            <a:r>
              <a:rPr lang="en-IN" dirty="0">
                <a:latin typeface="Times New Roman" pitchFamily="18" charset="0"/>
                <a:cs typeface="Times New Roman" pitchFamily="18" charset="0"/>
              </a:rPr>
              <a:t> brokerage-based architecture in the cloud. In this model, cloud brokers take on the responsibility of service selection. We introduce an efficient information management structure,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designed for handling data from numerous cloud service providers. Our developed service selection algorithm recommends the most suitable cloud services to consumers. Through extensive real and synthetic cloud data experiments, we showcase a notable performance improvement compared to existing methods. Key terms include cloud computing, cloud brokerage, service selection,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indexing, and querying.</a:t>
            </a:r>
          </a:p>
        </p:txBody>
      </p:sp>
    </p:spTree>
    <p:extLst>
      <p:ext uri="{BB962C8B-B14F-4D97-AF65-F5344CB8AC3E}">
        <p14:creationId xmlns:p14="http://schemas.microsoft.com/office/powerpoint/2010/main" val="370675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49312" y="0"/>
            <a:ext cx="8596668" cy="759854"/>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Rectangle 2"/>
          <p:cNvSpPr/>
          <p:nvPr/>
        </p:nvSpPr>
        <p:spPr>
          <a:xfrm>
            <a:off x="1849312" y="1362270"/>
            <a:ext cx="9728795" cy="4756854"/>
          </a:xfrm>
          <a:prstGeom prst="rect">
            <a:avLst/>
          </a:prstGeom>
        </p:spPr>
        <p:txBody>
          <a:bodyPr wrap="square">
            <a:spAutoFit/>
          </a:bodyPr>
          <a:lstStyle/>
          <a:p>
            <a:pPr algn="just">
              <a:lnSpc>
                <a:spcPct val="150000"/>
              </a:lnSpc>
            </a:pPr>
            <a:r>
              <a:rPr lang="en-US" dirty="0">
                <a:latin typeface="Times New Roman" pitchFamily="18" charset="0"/>
                <a:cs typeface="Times New Roman" pitchFamily="18" charset="0"/>
              </a:rPr>
              <a:t>Cloud computing has revolutionized the landscape of IT services, offering businesses unparalleled flexibility and scalability in accessing computing resources and storage space. This shift has been particularly beneficial for small and medium-sized enterprises (SMEs), allowing them to access capabilities previously out of reach. However, as the number of cloud providers and services continues to proliferate, the task of selecting the most suitable cloud services becomes increasingly daunting.</a:t>
            </a:r>
            <a:endParaRPr lang="en-IN"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To address this challenge, cloud brokerage mechanisms have emerged to assist cloud consumers in discovering, mediating, and monitoring cloud services effectively. These mechanisms play a crucial role in aiding cloud users in selecting appropriate services that align with their specific requirements. While existing research has primarily focused on identifying relevant selection criteria and methodologies for evaluating these criteria, the sheer volume of available cloud providers and services presents a new hurdle in the selection process.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92772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16687" y="0"/>
            <a:ext cx="6658378" cy="954107"/>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LITERATURE SURVEY</a:t>
            </a:r>
            <a:endParaRPr lang="en-US" sz="4000" dirty="0">
              <a:latin typeface="Times New Roman" panose="02020603050405020304" pitchFamily="18" charset="0"/>
              <a:cs typeface="Times New Roman" panose="02020603050405020304" pitchFamily="18" charset="0"/>
            </a:endParaRPr>
          </a:p>
          <a:p>
            <a:pPr algn="ct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3793434235"/>
              </p:ext>
            </p:extLst>
          </p:nvPr>
        </p:nvGraphicFramePr>
        <p:xfrm>
          <a:off x="1415066" y="1203101"/>
          <a:ext cx="10061620" cy="5445720"/>
        </p:xfrm>
        <a:graphic>
          <a:graphicData uri="http://schemas.openxmlformats.org/drawingml/2006/table">
            <a:tbl>
              <a:tblPr firstRow="1" bandRow="1">
                <a:tableStyleId>{5940675A-B579-460E-94D1-54222C63F5DA}</a:tableStyleId>
              </a:tblPr>
              <a:tblGrid>
                <a:gridCol w="970859">
                  <a:extLst>
                    <a:ext uri="{9D8B030D-6E8A-4147-A177-3AD203B41FA5}">
                      <a16:colId xmlns:a16="http://schemas.microsoft.com/office/drawing/2014/main" val="20000"/>
                    </a:ext>
                  </a:extLst>
                </a:gridCol>
                <a:gridCol w="1735314">
                  <a:extLst>
                    <a:ext uri="{9D8B030D-6E8A-4147-A177-3AD203B41FA5}">
                      <a16:colId xmlns:a16="http://schemas.microsoft.com/office/drawing/2014/main" val="20001"/>
                    </a:ext>
                  </a:extLst>
                </a:gridCol>
                <a:gridCol w="2021984">
                  <a:extLst>
                    <a:ext uri="{9D8B030D-6E8A-4147-A177-3AD203B41FA5}">
                      <a16:colId xmlns:a16="http://schemas.microsoft.com/office/drawing/2014/main" val="20002"/>
                    </a:ext>
                  </a:extLst>
                </a:gridCol>
                <a:gridCol w="2498501">
                  <a:extLst>
                    <a:ext uri="{9D8B030D-6E8A-4147-A177-3AD203B41FA5}">
                      <a16:colId xmlns:a16="http://schemas.microsoft.com/office/drawing/2014/main" val="20003"/>
                    </a:ext>
                  </a:extLst>
                </a:gridCol>
                <a:gridCol w="2834962">
                  <a:extLst>
                    <a:ext uri="{9D8B030D-6E8A-4147-A177-3AD203B41FA5}">
                      <a16:colId xmlns:a16="http://schemas.microsoft.com/office/drawing/2014/main" val="20004"/>
                    </a:ext>
                  </a:extLst>
                </a:gridCol>
              </a:tblGrid>
              <a:tr h="1371984">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10000"/>
                  </a:ext>
                </a:extLst>
              </a:tr>
              <a:tr h="1523616">
                <a:tc>
                  <a:txBody>
                    <a:bodyPr/>
                    <a:lstStyle/>
                    <a:p>
                      <a:pPr algn="ct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1</a:t>
                      </a:r>
                    </a:p>
                  </a:txBody>
                  <a:tcPr/>
                </a:tc>
                <a:tc>
                  <a:txBody>
                    <a:bodyPr/>
                    <a:lstStyle/>
                    <a:p>
                      <a:pPr algn="ctr"/>
                      <a:r>
                        <a:rPr lang="en-IN" sz="1800" b="0" i="1"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Science China Information Sciences, 2012</a:t>
                      </a:r>
                      <a:endParaRPr lang="en-US" sz="18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8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P. Li, H. Sun, B. Sheng and J. </a:t>
                      </a:r>
                      <a:r>
                        <a:rPr lang="en-US" sz="1800" b="0" i="0" kern="1200" dirty="0" err="1">
                          <a:solidFill>
                            <a:schemeClr val="tx1">
                              <a:lumMod val="95000"/>
                              <a:lumOff val="5000"/>
                            </a:schemeClr>
                          </a:solidFill>
                          <a:effectLst/>
                          <a:latin typeface="Times New Roman" panose="02020603050405020304" pitchFamily="18" charset="0"/>
                          <a:ea typeface="+mn-ea"/>
                          <a:cs typeface="Times New Roman" panose="02020603050405020304" pitchFamily="18" charset="0"/>
                        </a:rPr>
                        <a:t>Shen</a:t>
                      </a:r>
                      <a:endParaRPr lang="en-US" sz="18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algn="l"/>
                      <a:r>
                        <a:rPr lang="en-US" sz="18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Image stylization with enhanced structure on GPU</a:t>
                      </a:r>
                      <a:endParaRPr lang="en-IN" sz="1800" b="0" i="0" kern="1200" dirty="0">
                        <a:solidFill>
                          <a:schemeClr val="tx1">
                            <a:lumMod val="95000"/>
                            <a:lumOff val="5000"/>
                          </a:schemeClr>
                        </a:solidFill>
                        <a:effectLst/>
                        <a:latin typeface="Times New Roman" pitchFamily="18" charset="0"/>
                        <a:ea typeface="+mn-ea"/>
                        <a:cs typeface="Times New Roman" pitchFamily="18" charset="0"/>
                      </a:endParaRPr>
                    </a:p>
                  </a:txBody>
                  <a:tcPr/>
                </a:tc>
                <a:tc>
                  <a:txBody>
                    <a:bodyPr/>
                    <a:lstStyle/>
                    <a:p>
                      <a:pPr algn="ctr"/>
                      <a:r>
                        <a:rPr lang="en-US" sz="18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This paper presents a graphics processing unit (GPU) based stylization approach that preserves the fine structure between the original and the stylized images using gradient optimization</a:t>
                      </a:r>
                      <a:endParaRPr lang="en-US" sz="18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787736">
                <a:tc>
                  <a:txBody>
                    <a:bodyPr/>
                    <a:lstStyle/>
                    <a:p>
                      <a:pPr algn="ct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2</a:t>
                      </a:r>
                    </a:p>
                  </a:txBody>
                  <a:tcPr/>
                </a:tc>
                <a:tc>
                  <a:txBody>
                    <a:bodyPr/>
                    <a:lstStyle/>
                    <a:p>
                      <a:pPr algn="just"/>
                      <a:r>
                        <a:rPr kumimoji="0" lang="en-US" sz="180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IEEE, 2018</a:t>
                      </a:r>
                      <a:endParaRPr kumimoji="0" lang="en-IN" sz="180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Times New Roman" pitchFamily="18" charset="0"/>
                          <a:cs typeface="Times New Roman" pitchFamily="18" charset="0"/>
                        </a:rPr>
                        <a:t>B. Sheng, P. Li, Y. Jin, P. Tan and T. Lee</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Intrinsic image decomposition with step and drift shading separation</a:t>
                      </a:r>
                      <a:endParaRPr lang="en-US" sz="18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tx1">
                              <a:lumMod val="95000"/>
                              <a:lumOff val="5000"/>
                            </a:schemeClr>
                          </a:solidFill>
                          <a:effectLst/>
                          <a:latin typeface="Times New Roman" panose="02020603050405020304" pitchFamily="18" charset="0"/>
                          <a:ea typeface="+mn-ea"/>
                          <a:cs typeface="Times New Roman" panose="02020603050405020304" pitchFamily="18" charset="0"/>
                        </a:rPr>
                        <a:t> Our approach is physics based and learning free and leads to more accurate and robust reflectance decompositions</a:t>
                      </a: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8657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80523" y="160505"/>
            <a:ext cx="6343026" cy="1140262"/>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100" b="1" dirty="0">
                <a:latin typeface="Times New Roman" panose="02020603050405020304" pitchFamily="18" charset="0"/>
                <a:cs typeface="Times New Roman" panose="02020603050405020304" pitchFamily="18" charset="0"/>
              </a:rPr>
              <a:t>EXISTING METHOD</a:t>
            </a:r>
            <a:br>
              <a:rPr lang="en-US" altLang="en-US" sz="4000" b="1" dirty="0">
                <a:latin typeface="Times New Roman" panose="02020603050405020304" pitchFamily="18" charset="0"/>
                <a:cs typeface="Times New Roman" panose="02020603050405020304" pitchFamily="18" charset="0"/>
              </a:rPr>
            </a:br>
            <a:endParaRPr lang="en-US" sz="4000" b="1" dirty="0">
              <a:latin typeface="Times New Roman" pitchFamily="18" charset="0"/>
              <a:cs typeface="Times New Roman" pitchFamily="18" charset="0"/>
            </a:endParaRPr>
          </a:p>
        </p:txBody>
      </p:sp>
      <p:sp>
        <p:nvSpPr>
          <p:cNvPr id="3" name="Rectangle 2"/>
          <p:cNvSpPr/>
          <p:nvPr/>
        </p:nvSpPr>
        <p:spPr>
          <a:xfrm>
            <a:off x="2422210" y="1543498"/>
            <a:ext cx="8259651" cy="4247317"/>
          </a:xfrm>
          <a:prstGeom prst="rect">
            <a:avLst/>
          </a:prstGeom>
        </p:spPr>
        <p:txBody>
          <a:bodyPr wrap="square">
            <a:spAutoFit/>
          </a:bodyPr>
          <a:lstStyle/>
          <a:p>
            <a:pPr algn="just">
              <a:lnSpc>
                <a:spcPct val="150000"/>
              </a:lnSpc>
            </a:pPr>
            <a:r>
              <a:rPr lang="en-IN" dirty="0">
                <a:latin typeface="Times New Roman" pitchFamily="18" charset="0"/>
                <a:cs typeface="Times New Roman" pitchFamily="18" charset="0"/>
              </a:rPr>
              <a:t>The existing system for cloud service selection lacks efficiency and faces challenges in managing the vast array of dynamic cloud service information. The absence of a dedicated brokerage architecture results in time-consuming manual efforts from consumers to collect and analyse data from numerous providers. There is no specialized indexing structure, leading to difficulties in organizing and updating service information. Queries from consumers are not effectively grouped, impacting the overall responsiveness. Additionally, the current system lacks a comprehensive algorithm for handling diverse service selection queries. Performance evaluations reveal limitations when compared to the proposed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-tree-based approach, emphasizing the need for improvement in the existing system.</a:t>
            </a:r>
          </a:p>
        </p:txBody>
      </p:sp>
    </p:spTree>
    <p:extLst>
      <p:ext uri="{BB962C8B-B14F-4D97-AF65-F5344CB8AC3E}">
        <p14:creationId xmlns:p14="http://schemas.microsoft.com/office/powerpoint/2010/main" val="81628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96751" y="830424"/>
            <a:ext cx="9330612" cy="4524315"/>
          </a:xfrm>
          <a:prstGeom prst="rect">
            <a:avLst/>
          </a:prstGeom>
        </p:spPr>
        <p:txBody>
          <a:bodyPr wrap="square">
            <a:spAutoFit/>
          </a:bodyPr>
          <a:lstStyle/>
          <a:p>
            <a:pPr algn="just"/>
            <a:r>
              <a:rPr lang="en-IN" b="1" dirty="0">
                <a:latin typeface="Times New Roman" pitchFamily="18" charset="0"/>
                <a:cs typeface="Times New Roman" pitchFamily="18" charset="0"/>
              </a:rPr>
              <a:t>ADVENTAGES:</a:t>
            </a:r>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The proposed cloud service selection approach offers several advantages over the existing system:</a:t>
            </a:r>
          </a:p>
          <a:p>
            <a:pPr algn="just"/>
            <a:r>
              <a:rPr lang="en-IN" b="1" dirty="0">
                <a:latin typeface="Times New Roman" pitchFamily="18" charset="0"/>
                <a:cs typeface="Times New Roman" pitchFamily="18" charset="0"/>
              </a:rPr>
              <a:t>1. Efficiency:</a:t>
            </a:r>
            <a:r>
              <a:rPr lang="en-IN" dirty="0">
                <a:latin typeface="Times New Roman" pitchFamily="18" charset="0"/>
                <a:cs typeface="Times New Roman" pitchFamily="18" charset="0"/>
              </a:rPr>
              <a:t> The generic cloud brokerage architecture streamlines the selection process, reducing the time and effort required by consumers to find suitable services.</a:t>
            </a:r>
          </a:p>
          <a:p>
            <a:pPr algn="just"/>
            <a:r>
              <a:rPr lang="en-IN" b="1" dirty="0">
                <a:latin typeface="Times New Roman" pitchFamily="18" charset="0"/>
                <a:cs typeface="Times New Roman" pitchFamily="18" charset="0"/>
              </a:rPr>
              <a:t>2. Organization:</a:t>
            </a:r>
            <a:r>
              <a:rPr lang="en-IN" dirty="0">
                <a:latin typeface="Times New Roman" pitchFamily="18" charset="0"/>
                <a:cs typeface="Times New Roman" pitchFamily="18" charset="0"/>
              </a:rPr>
              <a:t>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indexing structure efficiently stores and manages a large volume of dynamic cloud service information, providing a structured and organized system for data.</a:t>
            </a:r>
          </a:p>
          <a:p>
            <a:pPr algn="just"/>
            <a:r>
              <a:rPr lang="en-IN" b="1" dirty="0">
                <a:latin typeface="Times New Roman" pitchFamily="18" charset="0"/>
                <a:cs typeface="Times New Roman" pitchFamily="18" charset="0"/>
              </a:rPr>
              <a:t>3. Query Flexibility:</a:t>
            </a:r>
            <a:r>
              <a:rPr lang="en-IN" dirty="0">
                <a:latin typeface="Times New Roman" pitchFamily="18" charset="0"/>
                <a:cs typeface="Times New Roman" pitchFamily="18" charset="0"/>
              </a:rPr>
              <a:t> The query algorithm supports a wide range of service selection queries, allowing users to specify diverse requirements, such as intervals of desired values for multiple properties.</a:t>
            </a:r>
          </a:p>
          <a:p>
            <a:pPr algn="just"/>
            <a:r>
              <a:rPr lang="en-IN" b="1" dirty="0">
                <a:latin typeface="Times New Roman" pitchFamily="18" charset="0"/>
                <a:cs typeface="Times New Roman" pitchFamily="18" charset="0"/>
              </a:rPr>
              <a:t>4. User-Friendly:</a:t>
            </a:r>
            <a:r>
              <a:rPr lang="en-IN" dirty="0">
                <a:latin typeface="Times New Roman" pitchFamily="18" charset="0"/>
                <a:cs typeface="Times New Roman" pitchFamily="18" charset="0"/>
              </a:rPr>
              <a:t> By grouping similar queries and employing a powerful query engine, the system enhances user experience, making it more intuitive and responsive.</a:t>
            </a:r>
          </a:p>
          <a:p>
            <a:pPr algn="just"/>
            <a:r>
              <a:rPr lang="en-IN" dirty="0">
                <a:latin typeface="Times New Roman" pitchFamily="18" charset="0"/>
                <a:cs typeface="Times New Roman" pitchFamily="18" charset="0"/>
              </a:rPr>
              <a:t>5. Real-World Validation: The approach is validated through studies involving real cloud providers, demonstrating its effectiveness and performance improvement over the existing method.</a:t>
            </a:r>
          </a:p>
          <a:p>
            <a:pPr algn="just"/>
            <a:r>
              <a:rPr lang="en-IN" b="1" dirty="0">
                <a:latin typeface="Times New Roman" pitchFamily="18" charset="0"/>
                <a:cs typeface="Times New Roman" pitchFamily="18" charset="0"/>
              </a:rPr>
              <a:t>6. Automation:</a:t>
            </a:r>
            <a:r>
              <a:rPr lang="en-IN" dirty="0">
                <a:latin typeface="Times New Roman" pitchFamily="18" charset="0"/>
                <a:cs typeface="Times New Roman" pitchFamily="18" charset="0"/>
              </a:rPr>
              <a:t> The cloud broker takes on the responsibility of service selection, automating the process for consumers and relieving them from the burden of manually </a:t>
            </a:r>
            <a:r>
              <a:rPr lang="en-IN" dirty="0" err="1">
                <a:latin typeface="Times New Roman" pitchFamily="18" charset="0"/>
                <a:cs typeface="Times New Roman" pitchFamily="18" charset="0"/>
              </a:rPr>
              <a:t>analyzing</a:t>
            </a:r>
            <a:r>
              <a:rPr lang="en-IN" dirty="0">
                <a:latin typeface="Times New Roman" pitchFamily="18" charset="0"/>
                <a:cs typeface="Times New Roman" pitchFamily="18" charset="0"/>
              </a:rPr>
              <a:t> and comparing services.</a:t>
            </a:r>
          </a:p>
        </p:txBody>
      </p:sp>
    </p:spTree>
    <p:extLst>
      <p:ext uri="{BB962C8B-B14F-4D97-AF65-F5344CB8AC3E}">
        <p14:creationId xmlns:p14="http://schemas.microsoft.com/office/powerpoint/2010/main" val="380878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PROPOSED</a:t>
            </a:r>
            <a:r>
              <a:rPr lang="en-US" b="1"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METHOD</a:t>
            </a:r>
            <a:endParaRPr lang="en-IN" sz="4000" dirty="0"/>
          </a:p>
        </p:txBody>
      </p:sp>
      <p:sp>
        <p:nvSpPr>
          <p:cNvPr id="5" name="Rectangle 4"/>
          <p:cNvSpPr/>
          <p:nvPr/>
        </p:nvSpPr>
        <p:spPr>
          <a:xfrm>
            <a:off x="3048000" y="1582341"/>
            <a:ext cx="7512676" cy="3831818"/>
          </a:xfrm>
          <a:prstGeom prst="rect">
            <a:avLst/>
          </a:prstGeom>
        </p:spPr>
        <p:txBody>
          <a:bodyPr wrap="square">
            <a:spAutoFit/>
          </a:bodyPr>
          <a:lstStyle/>
          <a:p>
            <a:pPr algn="just">
              <a:lnSpc>
                <a:spcPct val="150000"/>
              </a:lnSpc>
            </a:pPr>
            <a:r>
              <a:rPr lang="en-IN" dirty="0">
                <a:latin typeface="Times New Roman" pitchFamily="18" charset="0"/>
                <a:cs typeface="Times New Roman" pitchFamily="18" charset="0"/>
              </a:rPr>
              <a:t>We propose a streamlined cloud service selection process through generic brokerage architecture for this we are using the AES algorithm for the security and privacy to protect the data. The cloud broker receives consumers' requirements, groups similar queries, and utilizes a powerful query engine to search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for matching services. Our contributions include the </a:t>
            </a:r>
            <a:r>
              <a:rPr lang="en-IN" dirty="0" err="1">
                <a:latin typeface="Times New Roman" pitchFamily="18" charset="0"/>
                <a:cs typeface="Times New Roman" pitchFamily="18" charset="0"/>
              </a:rPr>
              <a:t>Bcloud</a:t>
            </a:r>
            <a:r>
              <a:rPr lang="en-IN" dirty="0">
                <a:latin typeface="Times New Roman" pitchFamily="18" charset="0"/>
                <a:cs typeface="Times New Roman" pitchFamily="18" charset="0"/>
              </a:rPr>
              <a:t>-tree, proficient in storing and indexing dynamic cloud service data, an effective query algorithm for diverse service selection queries, and demonstrated performance improvements over existing methods through real scenario-based evaluations of cloud providers.</a:t>
            </a:r>
          </a:p>
        </p:txBody>
      </p:sp>
    </p:spTree>
    <p:extLst>
      <p:ext uri="{BB962C8B-B14F-4D97-AF65-F5344CB8AC3E}">
        <p14:creationId xmlns:p14="http://schemas.microsoft.com/office/powerpoint/2010/main" val="302128478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final_draft</Template>
  <TotalTime>0</TotalTime>
  <Words>2372</Words>
  <Application>Microsoft Office PowerPoint</Application>
  <PresentationFormat>Widescreen</PresentationFormat>
  <Paragraphs>130</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Century Gothic</vt:lpstr>
      <vt:lpstr>Tahoma</vt:lpstr>
      <vt:lpstr>Times New Roman</vt:lpstr>
      <vt:lpstr>Verdana</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Balaji Jr</dc:creator>
  <cp:lastModifiedBy>Balaji Jr</cp:lastModifiedBy>
  <cp:revision>1</cp:revision>
  <dcterms:created xsi:type="dcterms:W3CDTF">2024-05-02T06:28:24Z</dcterms:created>
  <dcterms:modified xsi:type="dcterms:W3CDTF">2024-05-02T06:28:40Z</dcterms:modified>
</cp:coreProperties>
</file>